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43.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98" r:id="rId2"/>
    <p:sldMasterId id="2147483696" r:id="rId3"/>
    <p:sldMasterId id="2147483700" r:id="rId4"/>
    <p:sldMasterId id="2147483659" r:id="rId5"/>
  </p:sldMasterIdLst>
  <p:notesMasterIdLst>
    <p:notesMasterId r:id="rId45"/>
  </p:notesMasterIdLst>
  <p:sldIdLst>
    <p:sldId id="256" r:id="rId6"/>
    <p:sldId id="257" r:id="rId7"/>
    <p:sldId id="258" r:id="rId8"/>
    <p:sldId id="295"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3D2C13-96C3-48EA-9B63-7028914718CF}" type="datetimeFigureOut">
              <a:rPr lang="en-GB" smtClean="0"/>
              <a:t>10/05/2023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21BC0E-A07B-462A-8420-413FB0C80837}" type="slidenum">
              <a:rPr lang="en-GB" smtClean="0"/>
              <a:t>‹#›</a:t>
            </a:fld>
            <a:endParaRPr lang="en-GB"/>
          </a:p>
        </p:txBody>
      </p:sp>
    </p:spTree>
    <p:extLst>
      <p:ext uri="{BB962C8B-B14F-4D97-AF65-F5344CB8AC3E}">
        <p14:creationId xmlns:p14="http://schemas.microsoft.com/office/powerpoint/2010/main" val="316460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38d3aabb5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38d3aabb5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38d3aabb5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38d3aabb5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38d3aabb5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38d3aabb5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2f4b362ca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2f4b362ca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2f4b362ca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2f4b362ca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f4b362ca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f4b362ca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38d3aabb5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38d3aabb5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2f4b362c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2f4b362c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2f4b362ca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2f4b362ca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38d3aabb5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38d3aabb5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38d3aabb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38d3aabb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6CDBF09-B942-45DD-8D66-BB93B6281F4E}" type="datetimeFigureOut">
              <a:rPr lang="en-GB" smtClean="0"/>
              <a:t>10/05/2023</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00A2545-F538-40F4-949E-4545433D3114}" type="slidenum">
              <a:rPr lang="en-GB" smtClean="0"/>
              <a:t>‹#›</a:t>
            </a:fld>
            <a:endParaRPr lang="en-GB"/>
          </a:p>
        </p:txBody>
      </p:sp>
    </p:spTree>
    <p:extLst>
      <p:ext uri="{BB962C8B-B14F-4D97-AF65-F5344CB8AC3E}">
        <p14:creationId xmlns:p14="http://schemas.microsoft.com/office/powerpoint/2010/main" val="228209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CDBF09-B942-45DD-8D66-BB93B6281F4E}"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00A2545-F538-40F4-949E-4545433D3114}" type="slidenum">
              <a:rPr lang="en-GB" smtClean="0"/>
              <a:t>‹#›</a:t>
            </a:fld>
            <a:endParaRPr lang="en-GB"/>
          </a:p>
        </p:txBody>
      </p:sp>
    </p:spTree>
    <p:extLst>
      <p:ext uri="{BB962C8B-B14F-4D97-AF65-F5344CB8AC3E}">
        <p14:creationId xmlns:p14="http://schemas.microsoft.com/office/powerpoint/2010/main" val="2589669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6CDBF09-B942-45DD-8D66-BB93B6281F4E}"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00A2545-F538-40F4-949E-4545433D3114}" type="slidenum">
              <a:rPr lang="en-GB" smtClean="0"/>
              <a:t>‹#›</a:t>
            </a:fld>
            <a:endParaRPr lang="en-GB"/>
          </a:p>
        </p:txBody>
      </p:sp>
    </p:spTree>
    <p:extLst>
      <p:ext uri="{BB962C8B-B14F-4D97-AF65-F5344CB8AC3E}">
        <p14:creationId xmlns:p14="http://schemas.microsoft.com/office/powerpoint/2010/main" val="3648752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6CDBF09-B942-45DD-8D66-BB93B6281F4E}"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00A2545-F538-40F4-949E-4545433D3114}" type="slidenum">
              <a:rPr lang="en-GB" smtClean="0"/>
              <a:t>‹#›</a:t>
            </a:fld>
            <a:endParaRPr lang="en-GB"/>
          </a:p>
        </p:txBody>
      </p:sp>
    </p:spTree>
    <p:extLst>
      <p:ext uri="{BB962C8B-B14F-4D97-AF65-F5344CB8AC3E}">
        <p14:creationId xmlns:p14="http://schemas.microsoft.com/office/powerpoint/2010/main" val="2072736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CDBF09-B942-45DD-8D66-BB93B6281F4E}"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00A2545-F538-40F4-949E-4545433D3114}" type="slidenum">
              <a:rPr lang="en-GB" smtClean="0"/>
              <a:t>‹#›</a:t>
            </a:fld>
            <a:endParaRPr lang="en-GB"/>
          </a:p>
        </p:txBody>
      </p:sp>
    </p:spTree>
    <p:extLst>
      <p:ext uri="{BB962C8B-B14F-4D97-AF65-F5344CB8AC3E}">
        <p14:creationId xmlns:p14="http://schemas.microsoft.com/office/powerpoint/2010/main" val="2150235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6CDBF09-B942-45DD-8D66-BB93B6281F4E}" type="datetimeFigureOut">
              <a:rPr lang="en-GB" smtClean="0"/>
              <a:t>10/05/2023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0A2545-F538-40F4-949E-4545433D3114}" type="slidenum">
              <a:rPr lang="en-GB" smtClean="0"/>
              <a:t>‹#›</a:t>
            </a:fld>
            <a:endParaRPr lang="en-GB"/>
          </a:p>
        </p:txBody>
      </p:sp>
    </p:spTree>
    <p:extLst>
      <p:ext uri="{BB962C8B-B14F-4D97-AF65-F5344CB8AC3E}">
        <p14:creationId xmlns:p14="http://schemas.microsoft.com/office/powerpoint/2010/main" val="3704779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6CDBF09-B942-45DD-8D66-BB93B6281F4E}" type="datetimeFigureOut">
              <a:rPr lang="en-GB" smtClean="0"/>
              <a:t>10/05/2023</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900A2545-F538-40F4-949E-4545433D3114}" type="slidenum">
              <a:rPr lang="en-GB" smtClean="0"/>
              <a:t>‹#›</a:t>
            </a:fld>
            <a:endParaRPr lang="en-GB"/>
          </a:p>
        </p:txBody>
      </p:sp>
    </p:spTree>
    <p:extLst>
      <p:ext uri="{BB962C8B-B14F-4D97-AF65-F5344CB8AC3E}">
        <p14:creationId xmlns:p14="http://schemas.microsoft.com/office/powerpoint/2010/main" val="2229817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6CDBF09-B942-45DD-8D66-BB93B6281F4E}"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0A2545-F538-40F4-949E-4545433D3114}" type="slidenum">
              <a:rPr lang="en-GB" smtClean="0"/>
              <a:t>‹#›</a:t>
            </a:fld>
            <a:endParaRPr lang="en-GB"/>
          </a:p>
        </p:txBody>
      </p:sp>
    </p:spTree>
    <p:extLst>
      <p:ext uri="{BB962C8B-B14F-4D97-AF65-F5344CB8AC3E}">
        <p14:creationId xmlns:p14="http://schemas.microsoft.com/office/powerpoint/2010/main" val="149984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6CDBF09-B942-45DD-8D66-BB93B6281F4E}"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00A2545-F538-40F4-949E-4545433D3114}" type="slidenum">
              <a:rPr lang="en-GB" smtClean="0"/>
              <a:t>‹#›</a:t>
            </a:fld>
            <a:endParaRPr lang="en-GB"/>
          </a:p>
        </p:txBody>
      </p:sp>
    </p:spTree>
    <p:extLst>
      <p:ext uri="{BB962C8B-B14F-4D97-AF65-F5344CB8AC3E}">
        <p14:creationId xmlns:p14="http://schemas.microsoft.com/office/powerpoint/2010/main" val="3855128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517392" y="341821"/>
            <a:ext cx="7195469" cy="1661993"/>
          </a:xfrm>
        </p:spPr>
        <p:txBody>
          <a:bodyPr/>
          <a:lstStyle/>
          <a:p>
            <a:r>
              <a:rPr lang="en-GB" dirty="0"/>
              <a:t>Click to edit Master title style</a:t>
            </a:r>
          </a:p>
        </p:txBody>
      </p:sp>
      <p:sp>
        <p:nvSpPr>
          <p:cNvPr id="7"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720B5B47-3CF9-9543-849A-170F8D3A42D1}" type="datetime3">
              <a:rPr lang="en-GB" smtClean="0"/>
              <a:t>10 May, 2023</a:t>
            </a:fld>
            <a:endParaRPr lang="en-US" dirty="0"/>
          </a:p>
        </p:txBody>
      </p:sp>
    </p:spTree>
    <p:extLst>
      <p:ext uri="{BB962C8B-B14F-4D97-AF65-F5344CB8AC3E}">
        <p14:creationId xmlns:p14="http://schemas.microsoft.com/office/powerpoint/2010/main" val="2412576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517392" y="341821"/>
            <a:ext cx="7195469" cy="1661993"/>
          </a:xfrm>
        </p:spPr>
        <p:txBody>
          <a:bodyPr/>
          <a:lstStyle/>
          <a:p>
            <a:r>
              <a:rPr lang="en-GB" dirty="0"/>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8"/>
            <a:ext cx="724887" cy="185301"/>
          </a:xfrm>
          <a:prstGeom prst="rect">
            <a:avLst/>
          </a:prstGeom>
        </p:spPr>
      </p:pic>
      <p:sp>
        <p:nvSpPr>
          <p:cNvPr id="9"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E872B90C-1F9A-2342-AE32-F7306AED6DDC}" type="datetime3">
              <a:rPr lang="en-GB" smtClean="0"/>
              <a:t>10 May, 2023</a:t>
            </a:fld>
            <a:endParaRPr lang="en-US" dirty="0"/>
          </a:p>
        </p:txBody>
      </p:sp>
    </p:spTree>
    <p:extLst>
      <p:ext uri="{BB962C8B-B14F-4D97-AF65-F5344CB8AC3E}">
        <p14:creationId xmlns:p14="http://schemas.microsoft.com/office/powerpoint/2010/main" val="193307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DBF09-B942-45DD-8D66-BB93B6281F4E}"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0A2545-F538-40F4-949E-4545433D3114}" type="slidenum">
              <a:rPr lang="en-GB" smtClean="0"/>
              <a:t>‹#›</a:t>
            </a:fld>
            <a:endParaRPr lang="en-GB"/>
          </a:p>
        </p:txBody>
      </p:sp>
    </p:spTree>
    <p:extLst>
      <p:ext uri="{BB962C8B-B14F-4D97-AF65-F5344CB8AC3E}">
        <p14:creationId xmlns:p14="http://schemas.microsoft.com/office/powerpoint/2010/main" val="3289197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517392" y="341821"/>
            <a:ext cx="7195469" cy="1661993"/>
          </a:xfrm>
        </p:spPr>
        <p:txBody>
          <a:bodyPr/>
          <a:lstStyle/>
          <a:p>
            <a:r>
              <a:rPr lang="en-GB" dirty="0"/>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149724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F64BB13B-7A7E-DE4C-A2BD-1E91A116B696}" type="datetime3">
              <a:rPr lang="en-GB" smtClean="0"/>
              <a:t>10 May, 2023</a:t>
            </a:fld>
            <a:endParaRPr lang="en-US" dirty="0"/>
          </a:p>
        </p:txBody>
      </p:sp>
    </p:spTree>
    <p:extLst>
      <p:ext uri="{BB962C8B-B14F-4D97-AF65-F5344CB8AC3E}">
        <p14:creationId xmlns:p14="http://schemas.microsoft.com/office/powerpoint/2010/main" val="3391398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517392" y="341821"/>
            <a:ext cx="7195469" cy="1661993"/>
          </a:xfrm>
        </p:spPr>
        <p:txBody>
          <a:bodyPr/>
          <a:lstStyle/>
          <a:p>
            <a:r>
              <a:rPr lang="en-GB" dirty="0"/>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76552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4269046F-C088-4549-BFC8-FFDEDAB9BF01}" type="datetime3">
              <a:rPr lang="en-GB" smtClean="0"/>
              <a:t>10 May, 2023</a:t>
            </a:fld>
            <a:endParaRPr lang="en-US" dirty="0"/>
          </a:p>
        </p:txBody>
      </p:sp>
    </p:spTree>
    <p:extLst>
      <p:ext uri="{BB962C8B-B14F-4D97-AF65-F5344CB8AC3E}">
        <p14:creationId xmlns:p14="http://schemas.microsoft.com/office/powerpoint/2010/main" val="3922575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517392" y="341821"/>
            <a:ext cx="7195469" cy="1661993"/>
          </a:xfrm>
        </p:spPr>
        <p:txBody>
          <a:bodyPr/>
          <a:lstStyle/>
          <a:p>
            <a:r>
              <a:rPr lang="en-GB" dirty="0"/>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7"/>
            <a:ext cx="1176000" cy="187395"/>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15DE1E4C-A7D4-5A4A-A2E2-4D937AB3C1C8}" type="datetime3">
              <a:rPr lang="en-GB" smtClean="0"/>
              <a:t>10 May, 2023</a:t>
            </a:fld>
            <a:endParaRPr lang="en-US" dirty="0"/>
          </a:p>
        </p:txBody>
      </p:sp>
    </p:spTree>
    <p:extLst>
      <p:ext uri="{BB962C8B-B14F-4D97-AF65-F5344CB8AC3E}">
        <p14:creationId xmlns:p14="http://schemas.microsoft.com/office/powerpoint/2010/main" val="1049603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 White">
    <p:bg>
      <p:bgPr>
        <a:solidFill>
          <a:schemeClr val="bg1"/>
        </a:solidFill>
        <a:effectLst/>
      </p:bgPr>
    </p:bg>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517392" y="341820"/>
            <a:ext cx="7191509" cy="1660547"/>
          </a:xfrm>
        </p:spPr>
        <p:txBody>
          <a:bodyPr>
            <a:noAutofit/>
          </a:bodyPr>
          <a:lstStyle>
            <a:lvl1pPr>
              <a:lnSpc>
                <a:spcPts val="6400"/>
              </a:lnSpc>
              <a:defRPr sz="6133"/>
            </a:lvl1pPr>
          </a:lstStyle>
          <a:p>
            <a:r>
              <a:rPr lang="en-GB" dirty="0"/>
              <a:t>Click to edit </a:t>
            </a:r>
            <a:br>
              <a:rPr lang="en-GB" dirty="0"/>
            </a:br>
            <a:r>
              <a:rPr lang="en-GB" dirty="0"/>
              <a:t>Master title style</a:t>
            </a:r>
          </a:p>
        </p:txBody>
      </p:sp>
      <p:sp>
        <p:nvSpPr>
          <p:cNvPr id="6"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latin typeface="Calibri"/>
                <a:cs typeface="Calibri"/>
              </a:defRPr>
            </a:lvl1pPr>
          </a:lstStyle>
          <a:p>
            <a:fld id="{42EC2B97-85FC-2A43-B01D-0D237DE19486}" type="datetime3">
              <a:rPr lang="en-GB" smtClean="0"/>
              <a:t>10 May, 2023</a:t>
            </a:fld>
            <a:endParaRPr lang="en-US" dirty="0"/>
          </a:p>
        </p:txBody>
      </p:sp>
      <p:sp>
        <p:nvSpPr>
          <p:cNvPr id="5" name="Slide Number Placeholder 3"/>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lvl1pPr marL="0" algn="l" defTabSz="609585" rtl="0" eaLnBrk="1" latinLnBrk="0" hangingPunct="1">
              <a:defRPr lang="en-GB" sz="1067"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369999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Large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517391" y="435893"/>
            <a:ext cx="9425231" cy="658425"/>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lnSpc>
                <a:spcPct val="80000"/>
              </a:lnSpc>
              <a:spcAft>
                <a:spcPts val="800"/>
              </a:spcAft>
              <a:defRPr sz="3733"/>
            </a:lvl1pPr>
            <a:lvl2pPr>
              <a:lnSpc>
                <a:spcPct val="80000"/>
              </a:lnSpc>
              <a:spcAft>
                <a:spcPts val="800"/>
              </a:spcAft>
              <a:defRPr sz="3200">
                <a:latin typeface="Calibri"/>
                <a:cs typeface="Calibri"/>
              </a:defRPr>
            </a:lvl2pPr>
            <a:lvl3pPr>
              <a:lnSpc>
                <a:spcPct val="80000"/>
              </a:lnSpc>
              <a:spcAft>
                <a:spcPts val="800"/>
              </a:spcAft>
              <a:defRPr sz="2667">
                <a:latin typeface="Calibri"/>
                <a:cs typeface="Calibri"/>
              </a:defRPr>
            </a:lvl3pPr>
            <a:lvl4pPr>
              <a:lnSpc>
                <a:spcPct val="80000"/>
              </a:lnSpc>
              <a:spcAft>
                <a:spcPts val="800"/>
              </a:spcAft>
              <a:defRPr sz="2667">
                <a:latin typeface="Calibri"/>
                <a:cs typeface="Calibri"/>
              </a:defRPr>
            </a:lvl4pPr>
            <a:lvl5pPr>
              <a:lnSpc>
                <a:spcPct val="80000"/>
              </a:lnSpc>
              <a:spcAft>
                <a:spcPts val="800"/>
              </a:spcAft>
              <a:defRPr sz="2667">
                <a:latin typeface="Calibri"/>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latin typeface="Calibri"/>
                <a:cs typeface="Calibri"/>
              </a:defRPr>
            </a:lvl1pPr>
          </a:lstStyle>
          <a:p>
            <a:fld id="{3FFC9BE3-63B7-8B4B-8F7F-E2147C04187A}" type="datetime3">
              <a:rPr lang="en-GB" smtClean="0"/>
              <a:t>10 May, 2023</a:t>
            </a:fld>
            <a:endParaRPr lang="en-US" dirty="0"/>
          </a:p>
        </p:txBody>
      </p:sp>
      <p:sp>
        <p:nvSpPr>
          <p:cNvPr id="8" name="Slide Number Placeholder 3"/>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lvl1pPr marL="0" algn="l" defTabSz="609585" rtl="0" eaLnBrk="1" latinLnBrk="0" hangingPunct="1">
              <a:defRPr lang="en-GB" sz="1067"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50414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egular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517391" y="435893"/>
            <a:ext cx="9425231" cy="658424"/>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lnSpc>
                <a:spcPct val="80000"/>
              </a:lnSpc>
              <a:defRPr sz="3733"/>
            </a:lvl1pPr>
            <a:lvl2pPr>
              <a:lnSpc>
                <a:spcPct val="80000"/>
              </a:lnSpc>
              <a:defRPr sz="3200">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latin typeface="Calibri"/>
                <a:cs typeface="Calibri"/>
              </a:defRPr>
            </a:lvl1pPr>
          </a:lstStyle>
          <a:p>
            <a:fld id="{7560F7E0-9C0D-2D49-8531-0E815FA79E9D}" type="datetime3">
              <a:rPr lang="en-GB" smtClean="0"/>
              <a:t>10 May, 2023</a:t>
            </a:fld>
            <a:endParaRPr lang="en-US" dirty="0"/>
          </a:p>
        </p:txBody>
      </p:sp>
      <p:sp>
        <p:nvSpPr>
          <p:cNvPr id="8" name="Slide Number Placeholder 3"/>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lvl1pPr marL="0" algn="l" defTabSz="609585" rtl="0" eaLnBrk="1" latinLnBrk="0" hangingPunct="1">
              <a:defRPr lang="en-GB" sz="1067"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631698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ullet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517391" y="435893"/>
            <a:ext cx="9425231" cy="658424"/>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lnSpc>
                <a:spcPts val="3200"/>
              </a:lnSpc>
              <a:buFont typeface="Calibri" panose="020F0502020204030204" pitchFamily="34" charset="0"/>
              <a:buNone/>
              <a:defRPr b="0">
                <a:solidFill>
                  <a:schemeClr val="tx2">
                    <a:lumMod val="95000"/>
                    <a:lumOff val="5000"/>
                  </a:schemeClr>
                </a:solidFill>
              </a:defRPr>
            </a:lvl1pPr>
            <a:lvl2pPr>
              <a:lnSpc>
                <a:spcPts val="3200"/>
              </a:lnSpc>
              <a:defRPr/>
            </a:lvl2pPr>
            <a:lvl3pPr marL="954593" indent="-472006">
              <a:lnSpc>
                <a:spcPts val="2667"/>
              </a:lnSpc>
              <a:tabLst/>
              <a:defRPr lang="en-US" sz="3200" b="0" kern="1200" spc="-67" dirty="0" smtClean="0">
                <a:solidFill>
                  <a:schemeClr val="tx1"/>
                </a:solidFill>
                <a:latin typeface="Calibri" panose="020F0502020204030204" pitchFamily="34" charset="0"/>
                <a:ea typeface="+mj-ea"/>
                <a:cs typeface="+mj-cs"/>
              </a:defRPr>
            </a:lvl3pPr>
            <a:lvl4pPr>
              <a:lnSpc>
                <a:spcPts val="2667"/>
              </a:lnSpc>
              <a:defRPr/>
            </a:lvl4pPr>
            <a:lvl5pPr marL="1437181" indent="-482588">
              <a:lnSpc>
                <a:spcPts val="2667"/>
              </a:lnSpc>
              <a:defRPr/>
            </a:lvl5pPr>
          </a:lstStyle>
          <a:p>
            <a:pPr lvl="0"/>
            <a:r>
              <a:rPr lang="en-US"/>
              <a:t>Click to edit Master text styles</a:t>
            </a:r>
          </a:p>
          <a:p>
            <a:pPr lvl="1"/>
            <a:r>
              <a:rPr lang="en-US"/>
              <a:t>Second level</a:t>
            </a:r>
          </a:p>
          <a:p>
            <a:pPr lvl="2"/>
            <a:r>
              <a:rPr lang="en-US"/>
              <a:t>Third level</a:t>
            </a:r>
          </a:p>
        </p:txBody>
      </p:sp>
      <p:sp>
        <p:nvSpPr>
          <p:cNvPr id="7"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latin typeface="Calibri"/>
                <a:cs typeface="Calibri"/>
              </a:defRPr>
            </a:lvl1pPr>
          </a:lstStyle>
          <a:p>
            <a:fld id="{7560F7E0-9C0D-2D49-8531-0E815FA79E9D}" type="datetime3">
              <a:rPr lang="en-GB" smtClean="0"/>
              <a:t>10 May, 2023</a:t>
            </a:fld>
            <a:endParaRPr lang="en-US" dirty="0"/>
          </a:p>
        </p:txBody>
      </p:sp>
      <p:sp>
        <p:nvSpPr>
          <p:cNvPr id="8" name="Slide Number Placeholder 3"/>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lvl1pPr marL="0" algn="l" defTabSz="609585" rtl="0" eaLnBrk="1" latinLnBrk="0" hangingPunct="1">
              <a:defRPr lang="en-GB" sz="1067"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925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 text box slide">
    <p:spTree>
      <p:nvGrpSpPr>
        <p:cNvPr id="1" name=""/>
        <p:cNvGrpSpPr/>
        <p:nvPr/>
      </p:nvGrpSpPr>
      <p:grpSpPr>
        <a:xfrm>
          <a:off x="0" y="0"/>
          <a:ext cx="0" cy="0"/>
          <a:chOff x="0" y="0"/>
          <a:chExt cx="0" cy="0"/>
        </a:xfrm>
      </p:grpSpPr>
      <p:sp>
        <p:nvSpPr>
          <p:cNvPr id="2" name="Title 1"/>
          <p:cNvSpPr>
            <a:spLocks noGrp="1"/>
          </p:cNvSpPr>
          <p:nvPr>
            <p:ph type="title"/>
          </p:nvPr>
        </p:nvSpPr>
        <p:spPr>
          <a:xfrm>
            <a:off x="517390" y="435893"/>
            <a:ext cx="9382913" cy="658425"/>
          </a:xfrm>
        </p:spPr>
        <p:txBody>
          <a:bodyPr/>
          <a:lstStyle/>
          <a:p>
            <a:r>
              <a:rPr lang="en-US"/>
              <a:t>Click to edit Master title style</a:t>
            </a:r>
            <a:endParaRPr lang="en-GB" dirty="0"/>
          </a:p>
        </p:txBody>
      </p:sp>
      <p:sp>
        <p:nvSpPr>
          <p:cNvPr id="3" name="Content Placeholder 2"/>
          <p:cNvSpPr>
            <a:spLocks noGrp="1"/>
          </p:cNvSpPr>
          <p:nvPr>
            <p:ph idx="1"/>
          </p:nvPr>
        </p:nvSpPr>
        <p:spPr>
          <a:xfrm>
            <a:off x="500627" y="1675646"/>
            <a:ext cx="4520781" cy="4083188"/>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2"/>
          <p:cNvSpPr>
            <a:spLocks noGrp="1"/>
          </p:cNvSpPr>
          <p:nvPr>
            <p:ph idx="12"/>
          </p:nvPr>
        </p:nvSpPr>
        <p:spPr>
          <a:xfrm>
            <a:off x="5379523" y="1675646"/>
            <a:ext cx="4520781" cy="4083188"/>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5"/>
          <p:cNvSpPr>
            <a:spLocks noGrp="1"/>
          </p:cNvSpPr>
          <p:nvPr>
            <p:ph type="dt" sz="half" idx="2"/>
          </p:nvPr>
        </p:nvSpPr>
        <p:spPr>
          <a:xfrm>
            <a:off x="517392" y="6375667"/>
            <a:ext cx="3859345" cy="164148"/>
          </a:xfrm>
          <a:prstGeom prst="rect">
            <a:avLst/>
          </a:prstGeom>
        </p:spPr>
        <p:txBody>
          <a:bodyPr wrap="square" lIns="0" tIns="0" rIns="0" bIns="0" anchor="ctr">
            <a:spAutoFit/>
          </a:bodyPr>
          <a:lstStyle>
            <a:lvl1pPr>
              <a:defRPr lang="en-US" sz="1067" b="0" i="0" u="none" strike="noStrike" baseline="0" smtClean="0">
                <a:latin typeface="Calibri"/>
                <a:cs typeface="Calibri"/>
              </a:defRPr>
            </a:lvl1pPr>
          </a:lstStyle>
          <a:p>
            <a:fld id="{E7BB62AC-DBC0-F640-92EC-7B48F07DED43}" type="datetime3">
              <a:rPr lang="en-GB" smtClean="0"/>
              <a:t>10 May, 2023</a:t>
            </a:fld>
            <a:endParaRPr lang="en-US" dirty="0"/>
          </a:p>
        </p:txBody>
      </p:sp>
      <p:sp>
        <p:nvSpPr>
          <p:cNvPr id="9" name="Slide Number Placeholder 3"/>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lvl1pPr marL="0" algn="l" defTabSz="609585" rtl="0" eaLnBrk="1" latinLnBrk="0" hangingPunct="1">
              <a:defRPr lang="en-GB" sz="1067"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051539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517390" y="435893"/>
            <a:ext cx="9380191" cy="658425"/>
          </a:xfrm>
        </p:spPr>
        <p:txBody>
          <a:bodyPr/>
          <a:lstStyle/>
          <a:p>
            <a:r>
              <a:rPr lang="en-US"/>
              <a:t>Click to edit Master title style</a:t>
            </a:r>
            <a:endParaRPr lang="en-GB" dirty="0"/>
          </a:p>
        </p:txBody>
      </p:sp>
      <p:sp>
        <p:nvSpPr>
          <p:cNvPr id="3" name="Content Placeholder 2"/>
          <p:cNvSpPr>
            <a:spLocks noGrp="1"/>
          </p:cNvSpPr>
          <p:nvPr>
            <p:ph idx="1"/>
          </p:nvPr>
        </p:nvSpPr>
        <p:spPr>
          <a:xfrm>
            <a:off x="500627" y="1675646"/>
            <a:ext cx="9396955" cy="4083188"/>
          </a:xfrm>
        </p:spPr>
        <p:txBody>
          <a:bodyPr numCol="2" spcCol="288000"/>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5"/>
          <p:cNvSpPr>
            <a:spLocks noGrp="1"/>
          </p:cNvSpPr>
          <p:nvPr>
            <p:ph type="dt" sz="half" idx="2"/>
          </p:nvPr>
        </p:nvSpPr>
        <p:spPr>
          <a:xfrm>
            <a:off x="517392" y="6375667"/>
            <a:ext cx="3859345" cy="164148"/>
          </a:xfrm>
          <a:prstGeom prst="rect">
            <a:avLst/>
          </a:prstGeom>
        </p:spPr>
        <p:txBody>
          <a:bodyPr wrap="square" lIns="0" tIns="0" rIns="0" bIns="0" anchor="ctr">
            <a:spAutoFit/>
          </a:bodyPr>
          <a:lstStyle>
            <a:lvl1pPr>
              <a:defRPr lang="en-US" sz="1067" b="0" i="0" u="none" strike="noStrike" baseline="0" smtClean="0">
                <a:latin typeface="Calibri"/>
                <a:cs typeface="Calibri"/>
              </a:defRPr>
            </a:lvl1pPr>
          </a:lstStyle>
          <a:p>
            <a:fld id="{D0F0202F-4CBE-5349-963C-01099BEDC548}" type="datetime3">
              <a:rPr lang="en-GB" smtClean="0"/>
              <a:t>10 May, 2023</a:t>
            </a:fld>
            <a:endParaRPr lang="en-US" dirty="0"/>
          </a:p>
        </p:txBody>
      </p:sp>
      <p:sp>
        <p:nvSpPr>
          <p:cNvPr id="8" name="Slide Number Placeholder 3"/>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lvl1pPr marL="0" algn="l" defTabSz="609585" rtl="0" eaLnBrk="1" latinLnBrk="0" hangingPunct="1">
              <a:defRPr lang="en-GB" sz="1067"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51279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image slide ">
    <p:spTree>
      <p:nvGrpSpPr>
        <p:cNvPr id="1" name=""/>
        <p:cNvGrpSpPr/>
        <p:nvPr/>
      </p:nvGrpSpPr>
      <p:grpSpPr>
        <a:xfrm>
          <a:off x="0" y="0"/>
          <a:ext cx="0" cy="0"/>
          <a:chOff x="0" y="0"/>
          <a:chExt cx="0" cy="0"/>
        </a:xfrm>
      </p:grpSpPr>
      <p:sp>
        <p:nvSpPr>
          <p:cNvPr id="2" name="Title 1"/>
          <p:cNvSpPr>
            <a:spLocks noGrp="1"/>
          </p:cNvSpPr>
          <p:nvPr>
            <p:ph type="title"/>
          </p:nvPr>
        </p:nvSpPr>
        <p:spPr>
          <a:xfrm>
            <a:off x="517392" y="435893"/>
            <a:ext cx="9396877" cy="658425"/>
          </a:xfrm>
        </p:spPr>
        <p:txBody>
          <a:bodyPr/>
          <a:lstStyle/>
          <a:p>
            <a:r>
              <a:rPr lang="en-US"/>
              <a:t>Click to edit Master title style</a:t>
            </a:r>
            <a:endParaRPr lang="en-GB" dirty="0"/>
          </a:p>
        </p:txBody>
      </p:sp>
      <p:sp>
        <p:nvSpPr>
          <p:cNvPr id="3" name="Content Placeholder 2"/>
          <p:cNvSpPr>
            <a:spLocks noGrp="1"/>
          </p:cNvSpPr>
          <p:nvPr>
            <p:ph idx="1"/>
          </p:nvPr>
        </p:nvSpPr>
        <p:spPr>
          <a:xfrm>
            <a:off x="500627" y="1675646"/>
            <a:ext cx="4906397" cy="4083188"/>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p:cNvSpPr>
            <a:spLocks noGrp="1"/>
          </p:cNvSpPr>
          <p:nvPr>
            <p:ph type="pic" sz="quarter" idx="12"/>
          </p:nvPr>
        </p:nvSpPr>
        <p:spPr>
          <a:xfrm>
            <a:off x="6186642" y="1727199"/>
            <a:ext cx="5499476" cy="4065164"/>
          </a:xfrm>
        </p:spPr>
        <p:txBody>
          <a:bodyPr/>
          <a:lstStyle/>
          <a:p>
            <a:r>
              <a:rPr lang="en-US"/>
              <a:t>Click icon to add picture</a:t>
            </a:r>
            <a:endParaRPr lang="en-GB" dirty="0"/>
          </a:p>
        </p:txBody>
      </p:sp>
      <p:sp>
        <p:nvSpPr>
          <p:cNvPr id="7"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latin typeface="Calibri"/>
                <a:cs typeface="Calibri"/>
              </a:defRPr>
            </a:lvl1pPr>
          </a:lstStyle>
          <a:p>
            <a:fld id="{746DC858-F03D-564D-B915-4EAA96B26C2B}" type="datetime3">
              <a:rPr lang="en-GB" smtClean="0"/>
              <a:t>10 May, 2023</a:t>
            </a:fld>
            <a:endParaRPr lang="en-US" dirty="0"/>
          </a:p>
        </p:txBody>
      </p:sp>
      <p:sp>
        <p:nvSpPr>
          <p:cNvPr id="9" name="Slide Number Placeholder 3"/>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lvl1pPr marL="0" algn="l" defTabSz="609585" rtl="0" eaLnBrk="1" latinLnBrk="0" hangingPunct="1">
              <a:defRPr lang="en-GB" sz="1067"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9756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CDBF09-B942-45DD-8D66-BB93B6281F4E}"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00A2545-F538-40F4-949E-4545433D3114}" type="slidenum">
              <a:rPr lang="en-GB" smtClean="0"/>
              <a:t>‹#›</a:t>
            </a:fld>
            <a:endParaRPr lang="en-GB"/>
          </a:p>
        </p:txBody>
      </p:sp>
    </p:spTree>
    <p:extLst>
      <p:ext uri="{BB962C8B-B14F-4D97-AF65-F5344CB8AC3E}">
        <p14:creationId xmlns:p14="http://schemas.microsoft.com/office/powerpoint/2010/main" val="2959042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7393" y="435893"/>
            <a:ext cx="7191508" cy="658425"/>
          </a:xfrm>
        </p:spPr>
        <p:txBody>
          <a:bodyPr/>
          <a:lstStyle>
            <a:lvl1pPr>
              <a:defRPr sz="5333"/>
            </a:lvl1pPr>
          </a:lstStyle>
          <a:p>
            <a:r>
              <a:rPr lang="en-US"/>
              <a:t>Click to edit Master title style</a:t>
            </a:r>
            <a:endParaRPr lang="en-GB" dirty="0"/>
          </a:p>
        </p:txBody>
      </p:sp>
      <p:sp>
        <p:nvSpPr>
          <p:cNvPr id="6"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latin typeface="Calibri"/>
                <a:cs typeface="Calibri"/>
              </a:defRPr>
            </a:lvl1pPr>
          </a:lstStyle>
          <a:p>
            <a:fld id="{C89860A9-C8F6-5641-983D-303BDE492943}" type="datetime3">
              <a:rPr lang="en-GB" smtClean="0"/>
              <a:t>10 May, 2023</a:t>
            </a:fld>
            <a:endParaRPr lang="en-US" dirty="0"/>
          </a:p>
        </p:txBody>
      </p:sp>
      <p:sp>
        <p:nvSpPr>
          <p:cNvPr id="5" name="Slide Number Placeholder 3"/>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lvl1pPr marL="0" algn="l" defTabSz="609585" rtl="0" eaLnBrk="1" latinLnBrk="0" hangingPunct="1">
              <a:defRPr lang="en-GB" sz="1067"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7" name="Picture Placeholder 7"/>
          <p:cNvSpPr>
            <a:spLocks noGrp="1"/>
          </p:cNvSpPr>
          <p:nvPr>
            <p:ph type="pic" sz="quarter" idx="12"/>
          </p:nvPr>
        </p:nvSpPr>
        <p:spPr>
          <a:xfrm>
            <a:off x="537677" y="1727199"/>
            <a:ext cx="11148441" cy="4065164"/>
          </a:xfrm>
        </p:spPr>
        <p:txBody>
          <a:bodyPr/>
          <a:lstStyle/>
          <a:p>
            <a:r>
              <a:rPr lang="en-US"/>
              <a:t>Click icon to add picture</a:t>
            </a:r>
            <a:endParaRPr lang="en-GB" dirty="0"/>
          </a:p>
        </p:txBody>
      </p:sp>
    </p:spTree>
    <p:extLst>
      <p:ext uri="{BB962C8B-B14F-4D97-AF65-F5344CB8AC3E}">
        <p14:creationId xmlns:p14="http://schemas.microsoft.com/office/powerpoint/2010/main" val="2316332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mag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6127669"/>
            <a:ext cx="12192000" cy="730331"/>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a:xfrm>
            <a:off x="517393" y="435893"/>
            <a:ext cx="7191508" cy="658425"/>
          </a:xfrm>
        </p:spPr>
        <p:txBody>
          <a:bodyPr/>
          <a:lstStyle>
            <a:lvl1pPr>
              <a:defRPr sz="5333">
                <a:solidFill>
                  <a:schemeClr val="bg1"/>
                </a:solidFill>
              </a:defRPr>
            </a:lvl1pPr>
          </a:lstStyle>
          <a:p>
            <a:r>
              <a:rPr lang="en-US"/>
              <a:t>Click to edit Master title style</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468" y="508935"/>
            <a:ext cx="618067" cy="220975"/>
          </a:xfrm>
          <a:prstGeom prst="rect">
            <a:avLst/>
          </a:prstGeom>
        </p:spPr>
      </p:pic>
      <p:sp>
        <p:nvSpPr>
          <p:cNvPr id="15"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latin typeface="Calibri"/>
                <a:cs typeface="Calibri"/>
              </a:defRPr>
            </a:lvl1pPr>
          </a:lstStyle>
          <a:p>
            <a:fld id="{80883313-83E3-9442-9127-CC9B3286B845}" type="datetime3">
              <a:rPr lang="en-GB" smtClean="0"/>
              <a:t>10 May, 2023</a:t>
            </a:fld>
            <a:endParaRPr lang="en-US" dirty="0"/>
          </a:p>
        </p:txBody>
      </p:sp>
      <p:sp>
        <p:nvSpPr>
          <p:cNvPr id="9" name="Slide Number Placeholder 3"/>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lvl1pPr marL="0" algn="l" defTabSz="609585" rtl="0" eaLnBrk="1" latinLnBrk="0" hangingPunct="1">
              <a:defRPr lang="en-GB" sz="1067"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10" name="Rectangle 9"/>
          <p:cNvSpPr/>
          <p:nvPr userDrawn="1"/>
        </p:nvSpPr>
        <p:spPr>
          <a:xfrm>
            <a:off x="517389" y="6560022"/>
            <a:ext cx="2529587" cy="123111"/>
          </a:xfrm>
          <a:prstGeom prst="rect">
            <a:avLst/>
          </a:prstGeom>
        </p:spPr>
        <p:txBody>
          <a:bodyPr wrap="square" lIns="0" tIns="0" rIns="0" bIns="0" anchor="ctr">
            <a:spAutoFit/>
          </a:bodyPr>
          <a:lstStyle/>
          <a:p>
            <a:pPr rtl="0"/>
            <a:r>
              <a:rPr lang="en-GB" sz="800" b="0" i="0" u="none" strike="noStrike" kern="1200" baseline="0" dirty="0">
                <a:solidFill>
                  <a:schemeClr val="tx1"/>
                </a:solidFill>
                <a:latin typeface="Calibri"/>
                <a:ea typeface="+mn-ea"/>
                <a:cs typeface="Calibri"/>
              </a:rPr>
              <a:t>©British Medical Association</a:t>
            </a:r>
          </a:p>
        </p:txBody>
      </p:sp>
      <p:sp>
        <p:nvSpPr>
          <p:cNvPr id="11" name="Picture Placeholder 7"/>
          <p:cNvSpPr>
            <a:spLocks noGrp="1"/>
          </p:cNvSpPr>
          <p:nvPr>
            <p:ph type="pic" sz="quarter" idx="12"/>
          </p:nvPr>
        </p:nvSpPr>
        <p:spPr>
          <a:xfrm>
            <a:off x="537677" y="1727199"/>
            <a:ext cx="11148441" cy="4065164"/>
          </a:xfrm>
        </p:spPr>
        <p:txBody>
          <a:bodyPr/>
          <a:lstStyle>
            <a:lvl1pPr>
              <a:defRPr>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1829780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17391" y="435893"/>
            <a:ext cx="9406331" cy="658425"/>
          </a:xfrm>
        </p:spPr>
        <p:txBody>
          <a:bodyPr/>
          <a:lstStyle/>
          <a:p>
            <a:r>
              <a:rPr lang="en-US"/>
              <a:t>Click to edit Master title style</a:t>
            </a:r>
            <a:endParaRPr lang="en-GB" dirty="0"/>
          </a:p>
        </p:txBody>
      </p:sp>
      <p:sp>
        <p:nvSpPr>
          <p:cNvPr id="3" name="Content Placeholder 2"/>
          <p:cNvSpPr>
            <a:spLocks noGrp="1"/>
          </p:cNvSpPr>
          <p:nvPr>
            <p:ph idx="1"/>
          </p:nvPr>
        </p:nvSpPr>
        <p:spPr>
          <a:xfrm>
            <a:off x="500627" y="1675646"/>
            <a:ext cx="4906397" cy="4083188"/>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hart Placeholder 5"/>
          <p:cNvSpPr>
            <a:spLocks noGrp="1"/>
          </p:cNvSpPr>
          <p:nvPr>
            <p:ph type="chart" sz="quarter" idx="13"/>
          </p:nvPr>
        </p:nvSpPr>
        <p:spPr>
          <a:xfrm>
            <a:off x="6178552" y="1718734"/>
            <a:ext cx="5516033" cy="4066117"/>
          </a:xfrm>
        </p:spPr>
        <p:txBody>
          <a:bodyPr/>
          <a:lstStyle/>
          <a:p>
            <a:r>
              <a:rPr lang="en-US"/>
              <a:t>Click icon to add chart</a:t>
            </a:r>
            <a:endParaRPr lang="en-GB" dirty="0"/>
          </a:p>
        </p:txBody>
      </p:sp>
      <p:sp>
        <p:nvSpPr>
          <p:cNvPr id="7" name="Date Placeholder 5"/>
          <p:cNvSpPr>
            <a:spLocks noGrp="1"/>
          </p:cNvSpPr>
          <p:nvPr>
            <p:ph type="dt" sz="half" idx="2"/>
          </p:nvPr>
        </p:nvSpPr>
        <p:spPr>
          <a:xfrm>
            <a:off x="517392" y="6375667"/>
            <a:ext cx="3859345" cy="164148"/>
          </a:xfrm>
          <a:prstGeom prst="rect">
            <a:avLst/>
          </a:prstGeom>
        </p:spPr>
        <p:txBody>
          <a:bodyPr wrap="square" lIns="0" tIns="0" rIns="0" bIns="0" anchor="ctr">
            <a:spAutoFit/>
          </a:bodyPr>
          <a:lstStyle>
            <a:lvl1pPr>
              <a:defRPr lang="en-US" sz="1067" b="0" i="0" u="none" strike="noStrike" baseline="0" smtClean="0">
                <a:latin typeface="Calibri"/>
                <a:cs typeface="Calibri"/>
              </a:defRPr>
            </a:lvl1pPr>
          </a:lstStyle>
          <a:p>
            <a:fld id="{532B96B4-7CE1-A24F-8517-35E9C67AC902}" type="datetime3">
              <a:rPr lang="en-GB" smtClean="0"/>
              <a:t>10 May, 2023</a:t>
            </a:fld>
            <a:endParaRPr lang="en-US" dirty="0"/>
          </a:p>
        </p:txBody>
      </p:sp>
      <p:sp>
        <p:nvSpPr>
          <p:cNvPr id="8" name="Slide Number Placeholder 3"/>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lvl1pPr marL="0" algn="l" defTabSz="609585" rtl="0" eaLnBrk="1" latinLnBrk="0" hangingPunct="1">
              <a:defRPr lang="en-GB" sz="1067"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1417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rge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517392" y="435893"/>
            <a:ext cx="9434683" cy="658425"/>
          </a:xfrm>
        </p:spPr>
        <p:txBody>
          <a:bodyPr/>
          <a:lstStyle/>
          <a:p>
            <a:r>
              <a:rPr lang="en-US"/>
              <a:t>Click to edit Master title style</a:t>
            </a:r>
            <a:endParaRPr lang="en-GB" dirty="0"/>
          </a:p>
        </p:txBody>
      </p:sp>
      <p:sp>
        <p:nvSpPr>
          <p:cNvPr id="9" name="Chart Placeholder 5"/>
          <p:cNvSpPr>
            <a:spLocks noGrp="1"/>
          </p:cNvSpPr>
          <p:nvPr>
            <p:ph type="chart" sz="quarter" idx="13"/>
          </p:nvPr>
        </p:nvSpPr>
        <p:spPr>
          <a:xfrm>
            <a:off x="502980" y="1668134"/>
            <a:ext cx="11191605" cy="4116717"/>
          </a:xfrm>
        </p:spPr>
        <p:txBody>
          <a:bodyPr/>
          <a:lstStyle/>
          <a:p>
            <a:r>
              <a:rPr lang="en-US"/>
              <a:t>Click icon to add chart</a:t>
            </a:r>
            <a:endParaRPr lang="en-GB"/>
          </a:p>
        </p:txBody>
      </p:sp>
      <p:sp>
        <p:nvSpPr>
          <p:cNvPr id="7"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latin typeface="Calibri"/>
                <a:cs typeface="Calibri"/>
              </a:defRPr>
            </a:lvl1pPr>
          </a:lstStyle>
          <a:p>
            <a:fld id="{4CC51A8F-81CC-1845-AE5B-8F08D99D5B9F}" type="datetime3">
              <a:rPr lang="en-GB" smtClean="0"/>
              <a:t>10 May, 2023</a:t>
            </a:fld>
            <a:endParaRPr lang="en-US" dirty="0"/>
          </a:p>
        </p:txBody>
      </p:sp>
      <p:sp>
        <p:nvSpPr>
          <p:cNvPr id="8" name="Slide Number Placeholder 3"/>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lvl1pPr marL="0" algn="l" defTabSz="609585" rtl="0" eaLnBrk="1" latinLnBrk="0" hangingPunct="1">
              <a:defRPr lang="en-GB" sz="1067"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6126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a:xfrm>
            <a:off x="517393" y="435894"/>
            <a:ext cx="9415780" cy="645461"/>
          </a:xfrm>
        </p:spPr>
        <p:txBody>
          <a:bodyPr/>
          <a:lstStyle/>
          <a:p>
            <a:r>
              <a:rPr lang="en-US"/>
              <a:t>Click to edit Master title style</a:t>
            </a:r>
            <a:endParaRPr lang="en-GB" dirty="0"/>
          </a:p>
        </p:txBody>
      </p:sp>
      <p:sp>
        <p:nvSpPr>
          <p:cNvPr id="7" name="Table Placeholder 3"/>
          <p:cNvSpPr>
            <a:spLocks noGrp="1"/>
          </p:cNvSpPr>
          <p:nvPr>
            <p:ph type="tbl" sz="quarter" idx="14"/>
          </p:nvPr>
        </p:nvSpPr>
        <p:spPr>
          <a:xfrm>
            <a:off x="502980" y="1223857"/>
            <a:ext cx="11191605" cy="4677480"/>
          </a:xfrm>
        </p:spPr>
        <p:txBody>
          <a:bodyPr/>
          <a:lstStyle/>
          <a:p>
            <a:r>
              <a:rPr lang="en-US"/>
              <a:t>Click icon to add table</a:t>
            </a:r>
            <a:endParaRPr lang="en-GB"/>
          </a:p>
        </p:txBody>
      </p:sp>
      <p:sp>
        <p:nvSpPr>
          <p:cNvPr id="8"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latin typeface="Calibri"/>
                <a:cs typeface="Calibri"/>
              </a:defRPr>
            </a:lvl1pPr>
          </a:lstStyle>
          <a:p>
            <a:fld id="{B6962083-3031-7445-8ED2-AB4C74268E27}" type="datetime3">
              <a:rPr lang="en-GB" smtClean="0"/>
              <a:t>10 May, 2023</a:t>
            </a:fld>
            <a:endParaRPr lang="en-US" dirty="0"/>
          </a:p>
        </p:txBody>
      </p:sp>
      <p:sp>
        <p:nvSpPr>
          <p:cNvPr id="5" name="Slide Number Placeholder 3"/>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lvl1pPr marL="0" algn="l" defTabSz="609585" rtl="0" eaLnBrk="1" latinLnBrk="0" hangingPunct="1">
              <a:defRPr lang="en-GB" sz="1067"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203549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lin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517391" y="341821"/>
            <a:ext cx="7184545" cy="1661993"/>
          </a:xfrm>
        </p:spPr>
        <p:txBody>
          <a:bodyPr/>
          <a:lstStyle/>
          <a:p>
            <a:r>
              <a:rPr lang="en-GB" dirty="0"/>
              <a:t>Click to edit Master title style</a:t>
            </a:r>
          </a:p>
        </p:txBody>
      </p:sp>
      <p:sp>
        <p:nvSpPr>
          <p:cNvPr id="7" name="Date Placeholder 5"/>
          <p:cNvSpPr>
            <a:spLocks noGrp="1"/>
          </p:cNvSpPr>
          <p:nvPr>
            <p:ph type="dt" sz="half" idx="2"/>
          </p:nvPr>
        </p:nvSpPr>
        <p:spPr>
          <a:xfrm>
            <a:off x="517392" y="6375667"/>
            <a:ext cx="3859345" cy="164148"/>
          </a:xfrm>
          <a:prstGeom prst="rect">
            <a:avLst/>
          </a:prstGeom>
        </p:spPr>
        <p:txBody>
          <a:bodyPr wrap="square" lIns="0" tIns="0" rIns="0" bIns="0" anchor="ctr">
            <a:spAutoFit/>
          </a:bodyPr>
          <a:lstStyle>
            <a:lvl1pPr>
              <a:defRPr lang="en-US" sz="1067" b="0" i="0" u="none" strike="noStrike" baseline="0" smtClean="0">
                <a:latin typeface="Calibri"/>
                <a:cs typeface="Calibri"/>
              </a:defRPr>
            </a:lvl1pPr>
          </a:lstStyle>
          <a:p>
            <a:fld id="{88F69CEE-CB96-4542-834A-2FD2AEBF297D}" type="datetime3">
              <a:rPr lang="en-GB" smtClean="0"/>
              <a:t>10 May, 2023</a:t>
            </a:fld>
            <a:endParaRPr lang="en-US" dirty="0"/>
          </a:p>
        </p:txBody>
      </p:sp>
    </p:spTree>
    <p:extLst>
      <p:ext uri="{BB962C8B-B14F-4D97-AF65-F5344CB8AC3E}">
        <p14:creationId xmlns:p14="http://schemas.microsoft.com/office/powerpoint/2010/main" val="1143599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2 lines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517391" y="341821"/>
            <a:ext cx="7184545" cy="1661993"/>
          </a:xfrm>
        </p:spPr>
        <p:txBody>
          <a:bodyPr/>
          <a:lstStyle/>
          <a:p>
            <a:r>
              <a:rPr lang="en-GB" dirty="0"/>
              <a:t>Click to edit Master title style</a:t>
            </a:r>
          </a:p>
        </p:txBody>
      </p:sp>
      <p:cxnSp>
        <p:nvCxnSpPr>
          <p:cNvPr id="6" name="Straight Connector 5"/>
          <p:cNvCxnSpPr/>
          <p:nvPr userDrawn="1"/>
        </p:nvCxnSpPr>
        <p:spPr>
          <a:xfrm>
            <a:off x="10245021" y="1541817"/>
            <a:ext cx="194698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8"/>
            <a:ext cx="724883" cy="185301"/>
          </a:xfrm>
          <a:prstGeom prst="rect">
            <a:avLst/>
          </a:prstGeom>
        </p:spPr>
      </p:pic>
      <p:sp>
        <p:nvSpPr>
          <p:cNvPr id="9" name="Date Placeholder 5"/>
          <p:cNvSpPr>
            <a:spLocks noGrp="1"/>
          </p:cNvSpPr>
          <p:nvPr>
            <p:ph type="dt" sz="half" idx="2"/>
          </p:nvPr>
        </p:nvSpPr>
        <p:spPr>
          <a:xfrm>
            <a:off x="517392" y="6375667"/>
            <a:ext cx="3859345" cy="164148"/>
          </a:xfrm>
          <a:prstGeom prst="rect">
            <a:avLst/>
          </a:prstGeom>
        </p:spPr>
        <p:txBody>
          <a:bodyPr wrap="square" lIns="0" tIns="0" rIns="0" bIns="0" anchor="ctr">
            <a:spAutoFit/>
          </a:bodyPr>
          <a:lstStyle>
            <a:lvl1pPr>
              <a:defRPr lang="en-US" sz="1067" b="0" i="0" u="none" strike="noStrike" baseline="0" smtClean="0">
                <a:latin typeface="Calibri"/>
                <a:cs typeface="Calibri"/>
              </a:defRPr>
            </a:lvl1pPr>
          </a:lstStyle>
          <a:p>
            <a:fld id="{7FA73FBD-7BDC-5D4C-91BB-C53BD4B10D20}" type="datetime3">
              <a:rPr lang="en-GB" smtClean="0"/>
              <a:t>10 May, 2023</a:t>
            </a:fld>
            <a:endParaRPr lang="en-US" dirty="0"/>
          </a:p>
        </p:txBody>
      </p:sp>
    </p:spTree>
    <p:extLst>
      <p:ext uri="{BB962C8B-B14F-4D97-AF65-F5344CB8AC3E}">
        <p14:creationId xmlns:p14="http://schemas.microsoft.com/office/powerpoint/2010/main" val="3764030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lines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517391" y="341821"/>
            <a:ext cx="7184545" cy="1661993"/>
          </a:xfrm>
        </p:spPr>
        <p:txBody>
          <a:bodyPr/>
          <a:lstStyle/>
          <a:p>
            <a:r>
              <a:rPr lang="en-GB" dirty="0"/>
              <a:t>Click to edit Master title style</a:t>
            </a:r>
          </a:p>
        </p:txBody>
      </p:sp>
      <p:cxnSp>
        <p:nvCxnSpPr>
          <p:cNvPr id="6" name="Straight Connector 5"/>
          <p:cNvCxnSpPr/>
          <p:nvPr userDrawn="1"/>
        </p:nvCxnSpPr>
        <p:spPr>
          <a:xfrm>
            <a:off x="10245021" y="1541817"/>
            <a:ext cx="194698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92" y="1607297"/>
            <a:ext cx="1497217" cy="144000"/>
          </a:xfrm>
          <a:prstGeom prst="rect">
            <a:avLst/>
          </a:prstGeom>
        </p:spPr>
      </p:pic>
      <p:sp>
        <p:nvSpPr>
          <p:cNvPr id="9" name="Date Placeholder 5"/>
          <p:cNvSpPr>
            <a:spLocks noGrp="1"/>
          </p:cNvSpPr>
          <p:nvPr>
            <p:ph type="dt" sz="half" idx="2"/>
          </p:nvPr>
        </p:nvSpPr>
        <p:spPr>
          <a:xfrm>
            <a:off x="517392" y="6375667"/>
            <a:ext cx="3859345" cy="164148"/>
          </a:xfrm>
          <a:prstGeom prst="rect">
            <a:avLst/>
          </a:prstGeom>
        </p:spPr>
        <p:txBody>
          <a:bodyPr wrap="square" lIns="0" tIns="0" rIns="0" bIns="0" anchor="ctr">
            <a:spAutoFit/>
          </a:bodyPr>
          <a:lstStyle>
            <a:lvl1pPr>
              <a:defRPr lang="en-US" sz="1067" b="0" i="0" u="none" strike="noStrike" baseline="0" smtClean="0">
                <a:latin typeface="Calibri"/>
                <a:cs typeface="Calibri"/>
              </a:defRPr>
            </a:lvl1pPr>
          </a:lstStyle>
          <a:p>
            <a:fld id="{64061F8B-B6B2-3A47-887C-1E7776ECF711}" type="datetime3">
              <a:rPr lang="en-GB" smtClean="0"/>
              <a:t>10 May, 2023</a:t>
            </a:fld>
            <a:endParaRPr lang="en-US" dirty="0"/>
          </a:p>
        </p:txBody>
      </p:sp>
    </p:spTree>
    <p:extLst>
      <p:ext uri="{BB962C8B-B14F-4D97-AF65-F5344CB8AC3E}">
        <p14:creationId xmlns:p14="http://schemas.microsoft.com/office/powerpoint/2010/main" val="3968838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2 lines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517391" y="341821"/>
            <a:ext cx="7184545" cy="1661993"/>
          </a:xfrm>
        </p:spPr>
        <p:txBody>
          <a:bodyPr/>
          <a:lstStyle/>
          <a:p>
            <a:r>
              <a:rPr lang="en-GB" dirty="0"/>
              <a:t>Click to edit Master title style</a:t>
            </a:r>
          </a:p>
        </p:txBody>
      </p:sp>
      <p:cxnSp>
        <p:nvCxnSpPr>
          <p:cNvPr id="6" name="Straight Connector 5"/>
          <p:cNvCxnSpPr/>
          <p:nvPr userDrawn="1"/>
        </p:nvCxnSpPr>
        <p:spPr>
          <a:xfrm>
            <a:off x="10245021" y="1541817"/>
            <a:ext cx="194698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8"/>
            <a:ext cx="765521" cy="143999"/>
          </a:xfrm>
          <a:prstGeom prst="rect">
            <a:avLst/>
          </a:prstGeom>
        </p:spPr>
      </p:pic>
      <p:sp>
        <p:nvSpPr>
          <p:cNvPr id="9" name="Date Placeholder 5"/>
          <p:cNvSpPr>
            <a:spLocks noGrp="1"/>
          </p:cNvSpPr>
          <p:nvPr>
            <p:ph type="dt" sz="half" idx="2"/>
          </p:nvPr>
        </p:nvSpPr>
        <p:spPr>
          <a:xfrm>
            <a:off x="517392" y="6375667"/>
            <a:ext cx="3859345" cy="164148"/>
          </a:xfrm>
          <a:prstGeom prst="rect">
            <a:avLst/>
          </a:prstGeom>
        </p:spPr>
        <p:txBody>
          <a:bodyPr wrap="square" lIns="0" tIns="0" rIns="0" bIns="0" anchor="ctr">
            <a:spAutoFit/>
          </a:bodyPr>
          <a:lstStyle>
            <a:lvl1pPr>
              <a:defRPr lang="en-US" sz="1067" b="0" i="0" u="none" strike="noStrike" baseline="0" smtClean="0">
                <a:latin typeface="Calibri"/>
                <a:cs typeface="Calibri"/>
              </a:defRPr>
            </a:lvl1pPr>
          </a:lstStyle>
          <a:p>
            <a:fld id="{003262BE-F2FD-5F47-8BCF-42170FCA248B}" type="datetime3">
              <a:rPr lang="en-GB" smtClean="0"/>
              <a:t>10 May, 2023</a:t>
            </a:fld>
            <a:endParaRPr lang="en-US" dirty="0"/>
          </a:p>
        </p:txBody>
      </p:sp>
    </p:spTree>
    <p:extLst>
      <p:ext uri="{BB962C8B-B14F-4D97-AF65-F5344CB8AC3E}">
        <p14:creationId xmlns:p14="http://schemas.microsoft.com/office/powerpoint/2010/main" val="978847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2 lines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517391" y="341821"/>
            <a:ext cx="7184545" cy="1661993"/>
          </a:xfrm>
        </p:spPr>
        <p:txBody>
          <a:bodyPr/>
          <a:lstStyle/>
          <a:p>
            <a:r>
              <a:rPr lang="en-GB" dirty="0"/>
              <a:t>Click to edit Master title style</a:t>
            </a:r>
          </a:p>
        </p:txBody>
      </p:sp>
      <p:cxnSp>
        <p:nvCxnSpPr>
          <p:cNvPr id="6" name="Straight Connector 5"/>
          <p:cNvCxnSpPr/>
          <p:nvPr userDrawn="1"/>
        </p:nvCxnSpPr>
        <p:spPr>
          <a:xfrm>
            <a:off x="10245021" y="1541817"/>
            <a:ext cx="194698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8414" y="1607297"/>
            <a:ext cx="1171929" cy="187395"/>
          </a:xfrm>
          <a:prstGeom prst="rect">
            <a:avLst/>
          </a:prstGeom>
        </p:spPr>
      </p:pic>
      <p:sp>
        <p:nvSpPr>
          <p:cNvPr id="9" name="Date Placeholder 5"/>
          <p:cNvSpPr>
            <a:spLocks noGrp="1"/>
          </p:cNvSpPr>
          <p:nvPr>
            <p:ph type="dt" sz="half" idx="2"/>
          </p:nvPr>
        </p:nvSpPr>
        <p:spPr>
          <a:xfrm>
            <a:off x="517392" y="6375667"/>
            <a:ext cx="3859345" cy="164148"/>
          </a:xfrm>
          <a:prstGeom prst="rect">
            <a:avLst/>
          </a:prstGeom>
        </p:spPr>
        <p:txBody>
          <a:bodyPr wrap="square" lIns="0" tIns="0" rIns="0" bIns="0" anchor="ctr">
            <a:spAutoFit/>
          </a:bodyPr>
          <a:lstStyle>
            <a:lvl1pPr>
              <a:defRPr lang="en-US" sz="1067" b="0" i="0" u="none" strike="noStrike" baseline="0" smtClean="0">
                <a:latin typeface="Calibri"/>
                <a:cs typeface="Calibri"/>
              </a:defRPr>
            </a:lvl1pPr>
          </a:lstStyle>
          <a:p>
            <a:fld id="{9B358B89-FA03-894B-9B34-3AD1A40A9F87}" type="datetime3">
              <a:rPr lang="en-GB" smtClean="0"/>
              <a:t>10 May, 2023</a:t>
            </a:fld>
            <a:endParaRPr lang="en-US" dirty="0"/>
          </a:p>
        </p:txBody>
      </p:sp>
    </p:spTree>
    <p:extLst>
      <p:ext uri="{BB962C8B-B14F-4D97-AF65-F5344CB8AC3E}">
        <p14:creationId xmlns:p14="http://schemas.microsoft.com/office/powerpoint/2010/main" val="345231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CDBF09-B942-45DD-8D66-BB93B6281F4E}"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0A2545-F538-40F4-949E-4545433D3114}" type="slidenum">
              <a:rPr lang="en-GB" smtClean="0"/>
              <a:t>‹#›</a:t>
            </a:fld>
            <a:endParaRPr lang="en-GB"/>
          </a:p>
        </p:txBody>
      </p:sp>
    </p:spTree>
    <p:extLst>
      <p:ext uri="{BB962C8B-B14F-4D97-AF65-F5344CB8AC3E}">
        <p14:creationId xmlns:p14="http://schemas.microsoft.com/office/powerpoint/2010/main" val="543989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CDBF09-B942-45DD-8D66-BB93B6281F4E}" type="datetimeFigureOut">
              <a:rPr lang="en-GB" smtClean="0"/>
              <a:t>10/05/2023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0A2545-F538-40F4-949E-4545433D3114}" type="slidenum">
              <a:rPr lang="en-GB" smtClean="0"/>
              <a:t>‹#›</a:t>
            </a:fld>
            <a:endParaRPr lang="en-GB"/>
          </a:p>
        </p:txBody>
      </p:sp>
    </p:spTree>
    <p:extLst>
      <p:ext uri="{BB962C8B-B14F-4D97-AF65-F5344CB8AC3E}">
        <p14:creationId xmlns:p14="http://schemas.microsoft.com/office/powerpoint/2010/main" val="417481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CDBF09-B942-45DD-8D66-BB93B6281F4E}"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0A2545-F538-40F4-949E-4545433D3114}" type="slidenum">
              <a:rPr lang="en-GB" smtClean="0"/>
              <a:t>‹#›</a:t>
            </a:fld>
            <a:endParaRPr lang="en-GB"/>
          </a:p>
        </p:txBody>
      </p:sp>
    </p:spTree>
    <p:extLst>
      <p:ext uri="{BB962C8B-B14F-4D97-AF65-F5344CB8AC3E}">
        <p14:creationId xmlns:p14="http://schemas.microsoft.com/office/powerpoint/2010/main" val="136946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DBF09-B942-45DD-8D66-BB93B6281F4E}" type="datetimeFigureOut">
              <a:rPr lang="en-GB" smtClean="0"/>
              <a:t>10/05/2023</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00A2545-F538-40F4-949E-4545433D3114}" type="slidenum">
              <a:rPr lang="en-GB" smtClean="0"/>
              <a:t>‹#›</a:t>
            </a:fld>
            <a:endParaRPr lang="en-GB"/>
          </a:p>
        </p:txBody>
      </p:sp>
    </p:spTree>
    <p:extLst>
      <p:ext uri="{BB962C8B-B14F-4D97-AF65-F5344CB8AC3E}">
        <p14:creationId xmlns:p14="http://schemas.microsoft.com/office/powerpoint/2010/main" val="3302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CDBF09-B942-45DD-8D66-BB93B6281F4E}"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00A2545-F538-40F4-949E-4545433D3114}" type="slidenum">
              <a:rPr lang="en-GB" smtClean="0"/>
              <a:t>‹#›</a:t>
            </a:fld>
            <a:endParaRPr lang="en-GB"/>
          </a:p>
        </p:txBody>
      </p:sp>
    </p:spTree>
    <p:extLst>
      <p:ext uri="{BB962C8B-B14F-4D97-AF65-F5344CB8AC3E}">
        <p14:creationId xmlns:p14="http://schemas.microsoft.com/office/powerpoint/2010/main" val="297214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CDBF09-B942-45DD-8D66-BB93B6281F4E}"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00A2545-F538-40F4-949E-4545433D3114}" type="slidenum">
              <a:rPr lang="en-GB" smtClean="0"/>
              <a:t>‹#›</a:t>
            </a:fld>
            <a:endParaRPr lang="en-GB"/>
          </a:p>
        </p:txBody>
      </p:sp>
    </p:spTree>
    <p:extLst>
      <p:ext uri="{BB962C8B-B14F-4D97-AF65-F5344CB8AC3E}">
        <p14:creationId xmlns:p14="http://schemas.microsoft.com/office/powerpoint/2010/main" val="423358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0.xml"/><Relationship Id="rId7" Type="http://schemas.openxmlformats.org/officeDocument/2006/relationships/image" Target="../media/image2.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9.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37.xml"/><Relationship Id="rId7" Type="http://schemas.openxmlformats.org/officeDocument/2006/relationships/image" Target="../media/image9.emf"/><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6CDBF09-B942-45DD-8D66-BB93B6281F4E}" type="datetimeFigureOut">
              <a:rPr lang="en-GB" smtClean="0"/>
              <a:t>10/05/2023</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00A2545-F538-40F4-949E-4545433D3114}" type="slidenum">
              <a:rPr lang="en-GB" smtClean="0"/>
              <a:t>‹#›</a:t>
            </a:fld>
            <a:endParaRPr lang="en-GB"/>
          </a:p>
        </p:txBody>
      </p:sp>
    </p:spTree>
    <p:extLst>
      <p:ext uri="{BB962C8B-B14F-4D97-AF65-F5344CB8AC3E}">
        <p14:creationId xmlns:p14="http://schemas.microsoft.com/office/powerpoint/2010/main" val="271966743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65" r:id="rId5"/>
    <p:sldLayoutId id="2147483666" r:id="rId6"/>
    <p:sldLayoutId id="2147483667" r:id="rId7"/>
    <p:sldLayoutId id="2147483668" r:id="rId8"/>
    <p:sldLayoutId id="2147483669" r:id="rId9"/>
    <p:sldLayoutId id="2147483670"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392" y="341821"/>
            <a:ext cx="7195469" cy="1661993"/>
          </a:xfrm>
          <a:prstGeom prst="rect">
            <a:avLst/>
          </a:prstGeom>
        </p:spPr>
        <p:txBody>
          <a:bodyPr vert="horz" wrap="square" lIns="0" tIns="0" rIns="0" bIns="0" rtlCol="0" anchor="t">
            <a:noAutofit/>
          </a:bodyPr>
          <a:lstStyle/>
          <a:p>
            <a:r>
              <a:rPr lang="en-GB" dirty="0"/>
              <a:t>Click to edit </a:t>
            </a:r>
            <a:br>
              <a:rPr lang="en-GB" dirty="0"/>
            </a:br>
            <a:r>
              <a:rPr lang="en-GB" dirty="0"/>
              <a:t>Master title style</a:t>
            </a:r>
          </a:p>
        </p:txBody>
      </p:sp>
      <p:sp>
        <p:nvSpPr>
          <p:cNvPr id="3" name="Text Placeholder 2"/>
          <p:cNvSpPr>
            <a:spLocks noGrp="1"/>
          </p:cNvSpPr>
          <p:nvPr>
            <p:ph type="body" idx="1"/>
          </p:nvPr>
        </p:nvSpPr>
        <p:spPr>
          <a:xfrm>
            <a:off x="500626" y="3104543"/>
            <a:ext cx="6976993" cy="2637187"/>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1005" y="509374"/>
            <a:ext cx="1423975" cy="509108"/>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10246341" y="5525914"/>
            <a:ext cx="631855" cy="631855"/>
          </a:xfrm>
          <a:prstGeom prst="rect">
            <a:avLst/>
          </a:prstGeom>
        </p:spPr>
      </p:pic>
      <p:sp>
        <p:nvSpPr>
          <p:cNvPr id="15"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56FEBB99-03FC-C74A-B7BF-B5627E0A13F5}" type="datetime3">
              <a:rPr lang="en-GB" smtClean="0"/>
              <a:t>10 May, 2023</a:t>
            </a:fld>
            <a:endParaRPr lang="en-US" dirty="0"/>
          </a:p>
        </p:txBody>
      </p:sp>
      <p:sp>
        <p:nvSpPr>
          <p:cNvPr id="11" name="Rectangle 10"/>
          <p:cNvSpPr/>
          <p:nvPr/>
        </p:nvSpPr>
        <p:spPr>
          <a:xfrm>
            <a:off x="517389" y="6560022"/>
            <a:ext cx="2529587" cy="123111"/>
          </a:xfrm>
          <a:prstGeom prst="rect">
            <a:avLst/>
          </a:prstGeom>
        </p:spPr>
        <p:txBody>
          <a:bodyPr wrap="square" lIns="0" tIns="0" rIns="0" bIns="0" anchor="ctr">
            <a:spAutoFit/>
          </a:bodyPr>
          <a:lstStyle/>
          <a:p>
            <a:pPr rtl="0"/>
            <a:r>
              <a:rPr lang="en-GB" sz="800" b="0" i="0" u="none" strike="noStrike" kern="1200" baseline="0" dirty="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1869382856"/>
      </p:ext>
    </p:extLst>
  </p:cSld>
  <p:clrMap bg1="lt1" tx1="dk1" bg2="lt2" tx2="dk2" accent1="accent1" accent2="accent2" accent3="accent3" accent4="accent4" accent5="accent5" accent6="accent6" hlink="hlink" folHlink="folHlink"/>
  <p:sldLayoutIdLst>
    <p:sldLayoutId id="2147483699" r:id="rId1"/>
    <p:sldLayoutId id="2147483702" r:id="rId2"/>
    <p:sldLayoutId id="2147483703" r:id="rId3"/>
    <p:sldLayoutId id="2147483695" r:id="rId4"/>
    <p:sldLayoutId id="2147483660" r:id="rId5"/>
  </p:sldLayoutIdLst>
  <p:hf hdr="0" ftr="0"/>
  <p:txStyles>
    <p:title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127669"/>
            <a:ext cx="12192000" cy="730331"/>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Title Placeholder 1"/>
          <p:cNvSpPr>
            <a:spLocks noGrp="1"/>
          </p:cNvSpPr>
          <p:nvPr>
            <p:ph type="title"/>
          </p:nvPr>
        </p:nvSpPr>
        <p:spPr>
          <a:xfrm>
            <a:off x="517390" y="435893"/>
            <a:ext cx="9420039" cy="1238249"/>
          </a:xfrm>
          <a:prstGeom prst="rect">
            <a:avLst/>
          </a:prstGeom>
        </p:spPr>
        <p:txBody>
          <a:bodyPr vert="horz" wrap="square" lIns="0" tIns="0" rIns="0" bIns="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500626" y="1675646"/>
            <a:ext cx="9441997" cy="40831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mba.em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57468" y="508717"/>
            <a:ext cx="618067" cy="221412"/>
          </a:xfrm>
          <a:prstGeom prst="rect">
            <a:avLst/>
          </a:prstGeom>
        </p:spPr>
      </p:pic>
      <p:sp>
        <p:nvSpPr>
          <p:cNvPr id="9" name="Rectangle 8"/>
          <p:cNvSpPr/>
          <p:nvPr/>
        </p:nvSpPr>
        <p:spPr>
          <a:xfrm>
            <a:off x="517389" y="6560022"/>
            <a:ext cx="2529587" cy="123111"/>
          </a:xfrm>
          <a:prstGeom prst="rect">
            <a:avLst/>
          </a:prstGeom>
        </p:spPr>
        <p:txBody>
          <a:bodyPr wrap="square" lIns="0" tIns="0" rIns="0" bIns="0" anchor="ctr">
            <a:spAutoFit/>
          </a:bodyPr>
          <a:lstStyle/>
          <a:p>
            <a:pPr rtl="0"/>
            <a:r>
              <a:rPr lang="en-GB" sz="800" b="0" i="0" u="none" strike="noStrike" kern="1200" baseline="0" dirty="0">
                <a:solidFill>
                  <a:schemeClr val="tx1"/>
                </a:solidFill>
                <a:latin typeface="Calibri"/>
                <a:ea typeface="+mn-ea"/>
                <a:cs typeface="Calibri"/>
              </a:rPr>
              <a:t>©British Medical Association</a:t>
            </a:r>
          </a:p>
        </p:txBody>
      </p:sp>
      <p:sp>
        <p:nvSpPr>
          <p:cNvPr id="4" name="Slide Number Placeholder 3"/>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lvl1pPr marL="0" algn="l" defTabSz="609585" rtl="0" eaLnBrk="1" latinLnBrk="0" hangingPunct="1">
              <a:defRPr lang="en-GB" sz="1067"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6" name="Date Placeholder 5"/>
          <p:cNvSpPr>
            <a:spLocks noGrp="1"/>
          </p:cNvSpPr>
          <p:nvPr>
            <p:ph type="dt" sz="half" idx="2"/>
          </p:nvPr>
        </p:nvSpPr>
        <p:spPr>
          <a:xfrm>
            <a:off x="517390" y="6375667"/>
            <a:ext cx="3859345" cy="164148"/>
          </a:xfrm>
          <a:prstGeom prst="rect">
            <a:avLst/>
          </a:prstGeom>
        </p:spPr>
        <p:txBody>
          <a:bodyPr wrap="square" lIns="0" tIns="0" rIns="0" bIns="0" anchor="ctr">
            <a:spAutoFit/>
          </a:bodyPr>
          <a:lstStyle>
            <a:lvl1pPr>
              <a:defRPr lang="en-US" sz="1067" b="0" i="0" u="none" strike="noStrike" baseline="0" smtClean="0">
                <a:latin typeface="Calibri"/>
                <a:cs typeface="Calibri"/>
              </a:defRPr>
            </a:lvl1pPr>
          </a:lstStyle>
          <a:p>
            <a:fld id="{677479CD-D821-734C-82AB-22C660C38FD4}" type="datetime3">
              <a:rPr lang="en-GB" smtClean="0"/>
              <a:t>10 May, 2023</a:t>
            </a:fld>
            <a:endParaRPr lang="en-US" dirty="0"/>
          </a:p>
        </p:txBody>
      </p:sp>
    </p:spTree>
    <p:extLst>
      <p:ext uri="{BB962C8B-B14F-4D97-AF65-F5344CB8AC3E}">
        <p14:creationId xmlns:p14="http://schemas.microsoft.com/office/powerpoint/2010/main" val="13254452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97" r:id="rId3"/>
    <p:sldLayoutId id="2147483682" r:id="rId4"/>
    <p:sldLayoutId id="2147483673" r:id="rId5"/>
    <p:sldLayoutId id="2147483680" r:id="rId6"/>
    <p:sldLayoutId id="2147483674" r:id="rId7"/>
    <p:sldLayoutId id="2147483675" r:id="rId8"/>
    <p:sldLayoutId id="2147483676" r:id="rId9"/>
    <p:sldLayoutId id="2147483677" r:id="rId10"/>
    <p:sldLayoutId id="2147483678" r:id="rId11"/>
    <p:sldLayoutId id="2147483679" r:id="rId12"/>
  </p:sldLayoutIdLst>
  <p:hf hdr="0" ftr="0"/>
  <p:txStyles>
    <p:title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5841328"/>
            <a:ext cx="12192000" cy="1016673"/>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 name="Title Placeholder 1"/>
          <p:cNvSpPr>
            <a:spLocks noGrp="1"/>
          </p:cNvSpPr>
          <p:nvPr>
            <p:ph type="title"/>
          </p:nvPr>
        </p:nvSpPr>
        <p:spPr>
          <a:xfrm>
            <a:off x="517391" y="341821"/>
            <a:ext cx="7184545" cy="1661993"/>
          </a:xfrm>
          <a:prstGeom prst="rect">
            <a:avLst/>
          </a:prstGeom>
        </p:spPr>
        <p:txBody>
          <a:bodyPr vert="horz" lIns="0" tIns="0" rIns="0" bIns="0" rtlCol="0" anchor="t">
            <a:noAutofit/>
          </a:bodyPr>
          <a:lstStyle/>
          <a:p>
            <a:r>
              <a:rPr lang="en-GB" dirty="0"/>
              <a:t>Click to edit </a:t>
            </a:r>
            <a:br>
              <a:rPr lang="en-GB" dirty="0"/>
            </a:br>
            <a:r>
              <a:rPr lang="en-GB" dirty="0"/>
              <a:t>Master title style</a:t>
            </a:r>
          </a:p>
        </p:txBody>
      </p:sp>
      <p:sp>
        <p:nvSpPr>
          <p:cNvPr id="3" name="Text Placeholder 2"/>
          <p:cNvSpPr>
            <a:spLocks noGrp="1"/>
          </p:cNvSpPr>
          <p:nvPr>
            <p:ph type="body" idx="1"/>
          </p:nvPr>
        </p:nvSpPr>
        <p:spPr>
          <a:xfrm>
            <a:off x="500626" y="3104543"/>
            <a:ext cx="6976993" cy="2637187"/>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2408" y="509374"/>
            <a:ext cx="1421169" cy="509108"/>
          </a:xfrm>
          <a:prstGeom prst="rect">
            <a:avLst/>
          </a:prstGeom>
        </p:spPr>
      </p:pic>
      <p:pic>
        <p:nvPicPr>
          <p:cNvPr id="13" name="Picture 12" descr="logoH.emf"/>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10246341" y="5525914"/>
            <a:ext cx="631855" cy="631855"/>
          </a:xfrm>
          <a:prstGeom prst="rect">
            <a:avLst/>
          </a:prstGeom>
        </p:spPr>
      </p:pic>
      <p:sp>
        <p:nvSpPr>
          <p:cNvPr id="14" name="Date Placeholder 5"/>
          <p:cNvSpPr>
            <a:spLocks noGrp="1"/>
          </p:cNvSpPr>
          <p:nvPr>
            <p:ph type="dt" sz="half" idx="2"/>
          </p:nvPr>
        </p:nvSpPr>
        <p:spPr>
          <a:xfrm>
            <a:off x="517392" y="6375667"/>
            <a:ext cx="3859345" cy="164148"/>
          </a:xfrm>
          <a:prstGeom prst="rect">
            <a:avLst/>
          </a:prstGeom>
        </p:spPr>
        <p:txBody>
          <a:bodyPr wrap="square" lIns="0" tIns="0" rIns="0" bIns="0" anchor="ctr">
            <a:spAutoFit/>
          </a:bodyPr>
          <a:lstStyle>
            <a:lvl1pPr>
              <a:defRPr lang="en-US" sz="1067" b="0" i="0" u="none" strike="noStrike" baseline="0" smtClean="0">
                <a:latin typeface="Calibri"/>
                <a:cs typeface="Calibri"/>
              </a:defRPr>
            </a:lvl1pPr>
          </a:lstStyle>
          <a:p>
            <a:fld id="{203FB0CC-8AF4-BA4B-B36A-B43D25A23C26}" type="datetime3">
              <a:rPr lang="en-GB" smtClean="0"/>
              <a:t>10 May, 2023</a:t>
            </a:fld>
            <a:endParaRPr lang="en-US" dirty="0"/>
          </a:p>
        </p:txBody>
      </p:sp>
      <p:sp>
        <p:nvSpPr>
          <p:cNvPr id="17" name="Rectangle 16"/>
          <p:cNvSpPr/>
          <p:nvPr/>
        </p:nvSpPr>
        <p:spPr>
          <a:xfrm>
            <a:off x="517389" y="6560022"/>
            <a:ext cx="2529587" cy="123111"/>
          </a:xfrm>
          <a:prstGeom prst="rect">
            <a:avLst/>
          </a:prstGeom>
        </p:spPr>
        <p:txBody>
          <a:bodyPr wrap="square" lIns="0" tIns="0" rIns="0" bIns="0" anchor="ctr">
            <a:spAutoFit/>
          </a:bodyPr>
          <a:lstStyle/>
          <a:p>
            <a:pPr rtl="0"/>
            <a:r>
              <a:rPr lang="en-GB" sz="800" b="0" i="0" u="none" strike="noStrike" kern="1200" baseline="0" dirty="0">
                <a:solidFill>
                  <a:schemeClr val="tx1"/>
                </a:solidFill>
                <a:latin typeface="Calibri"/>
                <a:ea typeface="+mn-ea"/>
                <a:cs typeface="Calibri"/>
              </a:rPr>
              <a:t>©British Medical Association</a:t>
            </a:r>
          </a:p>
        </p:txBody>
      </p:sp>
    </p:spTree>
    <p:extLst>
      <p:ext uri="{BB962C8B-B14F-4D97-AF65-F5344CB8AC3E}">
        <p14:creationId xmlns:p14="http://schemas.microsoft.com/office/powerpoint/2010/main" val="3850736126"/>
      </p:ext>
    </p:extLst>
  </p:cSld>
  <p:clrMap bg1="lt1" tx1="dk1" bg2="lt2" tx2="dk2" accent1="accent1" accent2="accent2" accent3="accent3" accent4="accent4" accent5="accent5" accent6="accent6" hlink="hlink" folHlink="folHlink"/>
  <p:sldLayoutIdLst>
    <p:sldLayoutId id="2147483701" r:id="rId1"/>
    <p:sldLayoutId id="2147483661" r:id="rId2"/>
    <p:sldLayoutId id="2147483662" r:id="rId3"/>
    <p:sldLayoutId id="2147483663" r:id="rId4"/>
    <p:sldLayoutId id="2147483664" r:id="rId5"/>
  </p:sldLayoutIdLst>
  <p:hf hdr="0" ftr="0"/>
  <p:txStyles>
    <p:titleStyle>
      <a:lvl1pPr algn="l" defTabSz="457200" rtl="0" eaLnBrk="1" latinLnBrk="0" hangingPunct="1">
        <a:lnSpc>
          <a:spcPts val="4800"/>
        </a:lnSpc>
        <a:spcBef>
          <a:spcPct val="0"/>
        </a:spcBef>
        <a:buNone/>
        <a:defRPr sz="46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mn-cs"/>
        </a:defRPr>
      </a:lvl2pPr>
      <a:lvl3pPr marL="233363" indent="-233363"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3pPr>
      <a:lvl4pPr marL="473075" indent="-228600" algn="l" defTabSz="541338"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4pPr>
      <a:lvl5pPr marL="719138" indent="-230188"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hyperlink" Target="https://www.bma.org.uk/advice-and-support/gp-practices/managing-workload/safe-working-in-general-practice" TargetMode="External"/><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4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hyperlink" Target="https://www.shapestoolkit.com/"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hyperlink" Target="https://youarenotafrog.com/abou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hyperlink" Target="https://www.bma.org.uk/advice-and-support/gp-practices/managing-workload/safe-working-in-general-practice" TargetMode="External"/><Relationship Id="rId2" Type="http://schemas.openxmlformats.org/officeDocument/2006/relationships/hyperlink" Target="https://www.bma.org.uk/media/1145/workload-control-general-practice-mar2018-1.pdf" TargetMode="External"/><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i.emlfiles4.com/cmpdoc/3/7/7/5/2/files/985859_discussion-points-for-gp-practices-taking-time-to-reflect-1.pdf?utm_source=The%20British%20Medical%20Association&amp;utm_medium=email&amp;utm_campaign=13433191_GP%20wellbeing%20-%20partners%20and%20trainees%20-%20England%20-%2031082022&amp;dm_t=0,0,0,0,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76C43-D2E4-0A4C-55AD-966CF57A45D3}"/>
              </a:ext>
            </a:extLst>
          </p:cNvPr>
          <p:cNvSpPr>
            <a:spLocks noGrp="1"/>
          </p:cNvSpPr>
          <p:nvPr>
            <p:ph type="ctrTitle"/>
          </p:nvPr>
        </p:nvSpPr>
        <p:spPr>
          <a:xfrm>
            <a:off x="1253338" y="1324509"/>
            <a:ext cx="9685323" cy="2677648"/>
          </a:xfrm>
        </p:spPr>
        <p:txBody>
          <a:bodyPr/>
          <a:lstStyle/>
          <a:p>
            <a:r>
              <a:rPr lang="en-US" dirty="0">
                <a:latin typeface="Calibri" panose="020F0502020204030204" pitchFamily="34" charset="0"/>
                <a:cs typeface="Calibri" panose="020F0502020204030204" pitchFamily="34" charset="0"/>
              </a:rPr>
              <a:t>Safe Working in General Practice </a:t>
            </a:r>
            <a:br>
              <a:rPr lang="en-US"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Nottinghamshire Local Medical Committee </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2506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E2EE1-9326-D2A7-1EDA-5852E169496D}"/>
              </a:ext>
            </a:extLst>
          </p:cNvPr>
          <p:cNvSpPr>
            <a:spLocks noGrp="1"/>
          </p:cNvSpPr>
          <p:nvPr>
            <p:ph type="title"/>
          </p:nvPr>
        </p:nvSpPr>
        <p:spPr>
          <a:xfrm>
            <a:off x="517390" y="435893"/>
            <a:ext cx="9382913" cy="658425"/>
          </a:xfrm>
        </p:spPr>
        <p:txBody>
          <a:bodyPr wrap="square" anchor="t">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Now- Safer Working in General Practice</a:t>
            </a:r>
          </a:p>
        </p:txBody>
      </p:sp>
      <p:sp>
        <p:nvSpPr>
          <p:cNvPr id="3" name="Content Placeholder 2">
            <a:extLst>
              <a:ext uri="{FF2B5EF4-FFF2-40B4-BE49-F238E27FC236}">
                <a16:creationId xmlns:a16="http://schemas.microsoft.com/office/drawing/2014/main" id="{DE70F64E-880C-E676-37C6-A9DB999C90ED}"/>
              </a:ext>
            </a:extLst>
          </p:cNvPr>
          <p:cNvSpPr>
            <a:spLocks noGrp="1"/>
          </p:cNvSpPr>
          <p:nvPr>
            <p:ph idx="1"/>
          </p:nvPr>
        </p:nvSpPr>
        <p:spPr>
          <a:xfrm>
            <a:off x="500627" y="1675646"/>
            <a:ext cx="4520781" cy="4083188"/>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609585" indent="-609585">
              <a:buFont typeface="Arial" panose="020B0604020202020204" pitchFamily="34" charset="0"/>
              <a:buChar char="•"/>
            </a:pPr>
            <a:r>
              <a:rPr lang="en-GB" sz="2933"/>
              <a:t>Workload capping</a:t>
            </a:r>
          </a:p>
          <a:p>
            <a:pPr marL="609585" indent="-609585">
              <a:buFont typeface="Arial" panose="020B0604020202020204" pitchFamily="34" charset="0"/>
              <a:buChar char="•"/>
            </a:pPr>
            <a:r>
              <a:rPr lang="en-GB" sz="2933"/>
              <a:t>Waiting lists</a:t>
            </a:r>
          </a:p>
          <a:p>
            <a:pPr marL="609585" indent="-609585">
              <a:buFont typeface="Arial" panose="020B0604020202020204" pitchFamily="34" charset="0"/>
              <a:buChar char="•"/>
            </a:pPr>
            <a:r>
              <a:rPr lang="en-GB" sz="2933"/>
              <a:t>Measurement of workload</a:t>
            </a:r>
          </a:p>
          <a:p>
            <a:pPr marL="609585" indent="-609585">
              <a:buFont typeface="Arial" panose="020B0604020202020204" pitchFamily="34" charset="0"/>
              <a:buChar char="•"/>
            </a:pPr>
            <a:r>
              <a:rPr lang="en-GB" sz="2933"/>
              <a:t>Unresourced work</a:t>
            </a:r>
          </a:p>
          <a:p>
            <a:pPr marL="609585" indent="-609585">
              <a:buFont typeface="Arial" panose="020B0604020202020204" pitchFamily="34" charset="0"/>
              <a:buChar char="•"/>
            </a:pPr>
            <a:r>
              <a:rPr lang="en-GB" sz="2933"/>
              <a:t>Core general practice</a:t>
            </a:r>
          </a:p>
          <a:p>
            <a:pPr marL="609585" indent="-609585">
              <a:buFont typeface="Arial" panose="020B0604020202020204" pitchFamily="34" charset="0"/>
              <a:buChar char="•"/>
            </a:pPr>
            <a:r>
              <a:rPr lang="en-GB" sz="2933"/>
              <a:t>Workload prioritisation</a:t>
            </a:r>
          </a:p>
          <a:p>
            <a:pPr marL="609585" indent="-609585">
              <a:buFont typeface="Arial" panose="020B0604020202020204" pitchFamily="34" charset="0"/>
              <a:buChar char="•"/>
            </a:pPr>
            <a:r>
              <a:rPr lang="en-GB" sz="2933"/>
              <a:t>List closure</a:t>
            </a:r>
          </a:p>
          <a:p>
            <a:pPr marL="609585" indent="-609585">
              <a:buFont typeface="Arial" panose="020B0604020202020204" pitchFamily="34" charset="0"/>
              <a:buChar char="•"/>
            </a:pPr>
            <a:r>
              <a:rPr lang="en-GB" sz="2933"/>
              <a:t>PCN DES</a:t>
            </a:r>
          </a:p>
          <a:p>
            <a:endParaRPr lang="en-GB" sz="2933"/>
          </a:p>
        </p:txBody>
      </p:sp>
      <p:pic>
        <p:nvPicPr>
          <p:cNvPr id="7" name="Picture 6">
            <a:extLst>
              <a:ext uri="{FF2B5EF4-FFF2-40B4-BE49-F238E27FC236}">
                <a16:creationId xmlns:a16="http://schemas.microsoft.com/office/drawing/2014/main" id="{7D47A8B8-C8A1-A725-D692-51150595C839}"/>
              </a:ext>
            </a:extLst>
          </p:cNvPr>
          <p:cNvPicPr>
            <a:picLocks noChangeAspect="1"/>
          </p:cNvPicPr>
          <p:nvPr/>
        </p:nvPicPr>
        <p:blipFill rotWithShape="1">
          <a:blip r:embed="rId2"/>
          <a:srcRect t="4333"/>
          <a:stretch/>
        </p:blipFill>
        <p:spPr>
          <a:xfrm>
            <a:off x="5379523" y="2273806"/>
            <a:ext cx="4520781" cy="2886868"/>
          </a:xfrm>
          <a:prstGeom prst="rect">
            <a:avLst/>
          </a:prstGeom>
          <a:noFill/>
        </p:spPr>
      </p:pic>
      <p:sp>
        <p:nvSpPr>
          <p:cNvPr id="5" name="Slide Number Placeholder 4">
            <a:extLst>
              <a:ext uri="{FF2B5EF4-FFF2-40B4-BE49-F238E27FC236}">
                <a16:creationId xmlns:a16="http://schemas.microsoft.com/office/drawing/2014/main" id="{03BF6E2D-5730-51A9-1D53-90E5E29932FF}"/>
              </a:ext>
            </a:extLst>
          </p:cNvPr>
          <p:cNvSpPr>
            <a:spLocks noGrp="1"/>
          </p:cNvSpPr>
          <p:nvPr>
            <p:ph type="sldNum" sz="quarter" idx="4"/>
          </p:nvPr>
        </p:nvSpPr>
        <p:spPr>
          <a:xfrm>
            <a:off x="11057468" y="6379127"/>
            <a:ext cx="341485" cy="164148"/>
          </a:xfrm>
        </p:spPr>
        <p:txBody>
          <a:bodyPr wrap="square" anchor="ctr">
            <a:normAutofit fontScale="40000" lnSpcReduction="20000"/>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pPr>
              <a:spcAft>
                <a:spcPts val="800"/>
              </a:spcAft>
            </a:pPr>
            <a:fld id="{E4E00EF0-048C-114D-ADD5-1D5ACA69D45F}" type="slidenum">
              <a:rPr lang="en-GB" smtClean="0"/>
              <a:pPr>
                <a:spcAft>
                  <a:spcPts val="800"/>
                </a:spcAft>
              </a:pPr>
              <a:t>10</a:t>
            </a:fld>
            <a:endParaRPr lang="en-GB"/>
          </a:p>
        </p:txBody>
      </p:sp>
    </p:spTree>
    <p:extLst>
      <p:ext uri="{BB962C8B-B14F-4D97-AF65-F5344CB8AC3E}">
        <p14:creationId xmlns:p14="http://schemas.microsoft.com/office/powerpoint/2010/main" val="407385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1B4A9-189E-DD72-EE34-603AB4439B1C}"/>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Capping appointments</a:t>
            </a:r>
          </a:p>
        </p:txBody>
      </p:sp>
      <p:sp>
        <p:nvSpPr>
          <p:cNvPr id="3" name="Content Placeholder 2">
            <a:extLst>
              <a:ext uri="{FF2B5EF4-FFF2-40B4-BE49-F238E27FC236}">
                <a16:creationId xmlns:a16="http://schemas.microsoft.com/office/drawing/2014/main" id="{C538F354-8282-9BC3-2BCB-51FBA11F193B}"/>
              </a:ext>
            </a:extLst>
          </p:cNvPr>
          <p:cNvSpPr>
            <a:spLocks noGrp="1"/>
          </p:cNvSpPr>
          <p:nvPr>
            <p:ph idx="1"/>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609585" indent="-609585">
              <a:buFont typeface="Arial" panose="020B0604020202020204" pitchFamily="34" charset="0"/>
              <a:buChar char="•"/>
            </a:pPr>
            <a:r>
              <a:rPr lang="en-GB" dirty="0"/>
              <a:t>Provide for the reasonable needs of our patients</a:t>
            </a:r>
          </a:p>
          <a:p>
            <a:pPr marL="609585" indent="-609585">
              <a:buFont typeface="Arial" panose="020B0604020202020204" pitchFamily="34" charset="0"/>
              <a:buChar char="•"/>
            </a:pPr>
            <a:r>
              <a:rPr lang="en-GB" dirty="0"/>
              <a:t>Ban the duty doctor</a:t>
            </a:r>
          </a:p>
          <a:p>
            <a:pPr marL="609585" indent="-609585">
              <a:buFont typeface="Arial" panose="020B0604020202020204" pitchFamily="34" charset="0"/>
              <a:buChar char="•"/>
            </a:pPr>
            <a:r>
              <a:rPr lang="en-GB" dirty="0"/>
              <a:t>UEMO etc – 25 contacts per day</a:t>
            </a:r>
          </a:p>
          <a:p>
            <a:pPr marL="609585" indent="-609585">
              <a:buFont typeface="Arial" panose="020B0604020202020204" pitchFamily="34" charset="0"/>
              <a:buChar char="•"/>
            </a:pPr>
            <a:r>
              <a:rPr lang="en-GB" dirty="0"/>
              <a:t>Care co-ordination/triage</a:t>
            </a:r>
          </a:p>
          <a:p>
            <a:pPr marL="609585" indent="-609585">
              <a:buFont typeface="Arial" panose="020B0604020202020204" pitchFamily="34" charset="0"/>
              <a:buChar char="•"/>
            </a:pPr>
            <a:r>
              <a:rPr lang="en-GB" dirty="0"/>
              <a:t>Other providers</a:t>
            </a:r>
          </a:p>
          <a:p>
            <a:pPr marL="609585" indent="-609585">
              <a:buFont typeface="Arial" panose="020B0604020202020204" pitchFamily="34" charset="0"/>
              <a:buChar char="•"/>
            </a:pPr>
            <a:r>
              <a:rPr lang="en-GB" dirty="0"/>
              <a:t>15 minute appointments</a:t>
            </a:r>
          </a:p>
          <a:p>
            <a:pPr marL="609585" indent="-609585">
              <a:buFont typeface="Arial" panose="020B0604020202020204" pitchFamily="34" charset="0"/>
              <a:buChar char="•"/>
            </a:pPr>
            <a:r>
              <a:rPr lang="en-GB" dirty="0"/>
              <a:t>Mode of consultation</a:t>
            </a:r>
          </a:p>
          <a:p>
            <a:pPr marL="609585" lvl="1" indent="-609585">
              <a:buFont typeface="Arial" panose="020B0604020202020204" pitchFamily="34" charset="0"/>
              <a:buChar char="•"/>
            </a:pPr>
            <a:endParaRPr lang="en-GB" dirty="0"/>
          </a:p>
        </p:txBody>
      </p:sp>
      <p:sp>
        <p:nvSpPr>
          <p:cNvPr id="5" name="Slide Number Placeholder 4">
            <a:extLst>
              <a:ext uri="{FF2B5EF4-FFF2-40B4-BE49-F238E27FC236}">
                <a16:creationId xmlns:a16="http://schemas.microsoft.com/office/drawing/2014/main" id="{BC76FAC7-5E8F-B3E0-3BD5-32ECBFBFAEB7}"/>
              </a:ext>
            </a:extLst>
          </p:cNvPr>
          <p:cNvSpPr>
            <a:spLocks noGrp="1"/>
          </p:cNvSpPr>
          <p:nvPr>
            <p:ph type="sldNum" sz="quarter" idx="4"/>
          </p:nvPr>
        </p:nvSpPr>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E4E00EF0-048C-114D-ADD5-1D5ACA69D45F}" type="slidenum">
              <a:rPr lang="en-GB" smtClean="0"/>
              <a:pPr/>
              <a:t>11</a:t>
            </a:fld>
            <a:endParaRPr lang="en-GB" dirty="0"/>
          </a:p>
        </p:txBody>
      </p:sp>
    </p:spTree>
    <p:extLst>
      <p:ext uri="{BB962C8B-B14F-4D97-AF65-F5344CB8AC3E}">
        <p14:creationId xmlns:p14="http://schemas.microsoft.com/office/powerpoint/2010/main" val="479020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D2AF-41B3-2386-F638-288EFC2F77E7}"/>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GB"/>
          </a:p>
        </p:txBody>
      </p:sp>
      <p:pic>
        <p:nvPicPr>
          <p:cNvPr id="7" name="Content Placeholder 6">
            <a:extLst>
              <a:ext uri="{FF2B5EF4-FFF2-40B4-BE49-F238E27FC236}">
                <a16:creationId xmlns:a16="http://schemas.microsoft.com/office/drawing/2014/main" id="{7820354E-910C-3473-95B9-A5A048D97C23}"/>
              </a:ext>
            </a:extLst>
          </p:cNvPr>
          <p:cNvPicPr>
            <a:picLocks noGrp="1" noChangeAspect="1"/>
          </p:cNvPicPr>
          <p:nvPr>
            <p:ph idx="1"/>
          </p:nvPr>
        </p:nvPicPr>
        <p:blipFill>
          <a:blip r:embed="rId2"/>
          <a:stretch>
            <a:fillRect/>
          </a:stretch>
        </p:blipFill>
        <p:spPr>
          <a:xfrm>
            <a:off x="517391" y="318187"/>
            <a:ext cx="10447867" cy="5799123"/>
          </a:xfrm>
        </p:spPr>
      </p:pic>
      <p:sp>
        <p:nvSpPr>
          <p:cNvPr id="5" name="Slide Number Placeholder 4">
            <a:extLst>
              <a:ext uri="{FF2B5EF4-FFF2-40B4-BE49-F238E27FC236}">
                <a16:creationId xmlns:a16="http://schemas.microsoft.com/office/drawing/2014/main" id="{F93A0341-4426-6740-B816-D722E2EFD5FB}"/>
              </a:ext>
            </a:extLst>
          </p:cNvPr>
          <p:cNvSpPr>
            <a:spLocks noGrp="1"/>
          </p:cNvSpPr>
          <p:nvPr>
            <p:ph type="sldNum" sz="quarter" idx="4"/>
          </p:nvPr>
        </p:nvSpPr>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E4E00EF0-048C-114D-ADD5-1D5ACA69D45F}" type="slidenum">
              <a:rPr lang="en-GB" smtClean="0"/>
              <a:pPr/>
              <a:t>12</a:t>
            </a:fld>
            <a:endParaRPr lang="en-GB" dirty="0"/>
          </a:p>
        </p:txBody>
      </p:sp>
    </p:spTree>
    <p:extLst>
      <p:ext uri="{BB962C8B-B14F-4D97-AF65-F5344CB8AC3E}">
        <p14:creationId xmlns:p14="http://schemas.microsoft.com/office/powerpoint/2010/main" val="388917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978040-0B68-45A7-B96F-D9E63CDEF084}"/>
              </a:ext>
            </a:extLst>
          </p:cNvPr>
          <p:cNvSpPr>
            <a:spLocks noGrp="1"/>
          </p:cNvSpPr>
          <p:nvPr>
            <p:ph idx="1"/>
          </p:nvPr>
        </p:nvSpPr>
        <p:spPr>
          <a:xfrm>
            <a:off x="517392" y="1630161"/>
            <a:ext cx="6976993" cy="2637187"/>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57189" indent="-457189">
              <a:buFont typeface="Arial" panose="020B0604020202020204" pitchFamily="34" charset="0"/>
              <a:buChar char="•"/>
            </a:pPr>
            <a:endParaRPr lang="en-GB" dirty="0"/>
          </a:p>
          <a:p>
            <a:pPr marL="457189" indent="-457189">
              <a:buFont typeface="Arial" panose="020B0604020202020204" pitchFamily="34" charset="0"/>
              <a:buChar char="•"/>
            </a:pPr>
            <a:r>
              <a:rPr lang="en-GB" dirty="0"/>
              <a:t>Access is not the problem, capacity is the problem</a:t>
            </a:r>
          </a:p>
          <a:p>
            <a:pPr marL="457189" indent="-457189">
              <a:buFont typeface="Arial" panose="020B0604020202020204" pitchFamily="34" charset="0"/>
              <a:buChar char="•"/>
            </a:pPr>
            <a:endParaRPr lang="en-GB" dirty="0"/>
          </a:p>
          <a:p>
            <a:pPr marL="457189" indent="-457189">
              <a:buFont typeface="Arial" panose="020B0604020202020204" pitchFamily="34" charset="0"/>
              <a:buChar char="•"/>
            </a:pPr>
            <a:r>
              <a:rPr lang="en-GB" dirty="0"/>
              <a:t>NHSE are not commissioning sufficient capacity within general practice to meet demands</a:t>
            </a:r>
          </a:p>
          <a:p>
            <a:pPr marL="457189" indent="-457189">
              <a:buFont typeface="Arial" panose="020B0604020202020204" pitchFamily="34" charset="0"/>
              <a:buChar char="•"/>
            </a:pPr>
            <a:endParaRPr lang="en-GB" dirty="0"/>
          </a:p>
          <a:p>
            <a:pPr marL="457189" indent="-457189">
              <a:buFont typeface="Arial" panose="020B0604020202020204" pitchFamily="34" charset="0"/>
              <a:buChar char="•"/>
            </a:pPr>
            <a:r>
              <a:rPr lang="en-GB" dirty="0"/>
              <a:t>This is not your problem</a:t>
            </a:r>
          </a:p>
        </p:txBody>
      </p:sp>
      <p:sp>
        <p:nvSpPr>
          <p:cNvPr id="3" name="Title 2">
            <a:extLst>
              <a:ext uri="{FF2B5EF4-FFF2-40B4-BE49-F238E27FC236}">
                <a16:creationId xmlns:a16="http://schemas.microsoft.com/office/drawing/2014/main" id="{99383B9F-6598-5076-D13E-C0065C7ECF6B}"/>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4267" dirty="0"/>
              <a:t>Demand/Capacity Mismatch</a:t>
            </a:r>
          </a:p>
        </p:txBody>
      </p:sp>
    </p:spTree>
    <p:extLst>
      <p:ext uri="{BB962C8B-B14F-4D97-AF65-F5344CB8AC3E}">
        <p14:creationId xmlns:p14="http://schemas.microsoft.com/office/powerpoint/2010/main" val="752143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C543-46B5-5C90-13E7-CEA06A16003D}"/>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How can we cap?</a:t>
            </a:r>
          </a:p>
        </p:txBody>
      </p:sp>
      <p:sp>
        <p:nvSpPr>
          <p:cNvPr id="3" name="Content Placeholder 2">
            <a:extLst>
              <a:ext uri="{FF2B5EF4-FFF2-40B4-BE49-F238E27FC236}">
                <a16:creationId xmlns:a16="http://schemas.microsoft.com/office/drawing/2014/main" id="{95410A97-AFA0-727E-3FE2-4D8DC07BFFB1}"/>
              </a:ext>
            </a:extLst>
          </p:cNvPr>
          <p:cNvSpPr>
            <a:spLocks noGrp="1"/>
          </p:cNvSpPr>
          <p:nvPr>
            <p:ph idx="1"/>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609585" indent="-609585">
              <a:buFont typeface="Arial" panose="020B0604020202020204" pitchFamily="34" charset="0"/>
              <a:buChar char="•"/>
            </a:pPr>
            <a:r>
              <a:rPr lang="en-GB" dirty="0">
                <a:latin typeface="Calibri Light" panose="020F0302020204030204" pitchFamily="34" charset="0"/>
                <a:ea typeface="Calibri Light" panose="020F0302020204030204" pitchFamily="34" charset="0"/>
                <a:cs typeface="Calibri Light" panose="020F0302020204030204" pitchFamily="34" charset="0"/>
              </a:rPr>
              <a:t>Engage your patients</a:t>
            </a:r>
          </a:p>
          <a:p>
            <a:pPr marL="609585" indent="-609585">
              <a:buFont typeface="Arial" panose="020B0604020202020204" pitchFamily="34" charset="0"/>
              <a:buChar char="•"/>
            </a:pPr>
            <a:r>
              <a:rPr lang="en-GB" dirty="0">
                <a:latin typeface="Calibri Light" panose="020F0302020204030204" pitchFamily="34" charset="0"/>
                <a:ea typeface="Calibri Light" panose="020F0302020204030204" pitchFamily="34" charset="0"/>
                <a:cs typeface="Calibri Light" panose="020F0302020204030204" pitchFamily="34" charset="0"/>
              </a:rPr>
              <a:t>Local support including politicians</a:t>
            </a:r>
          </a:p>
          <a:p>
            <a:pPr marL="609585" indent="-609585">
              <a:buFont typeface="Arial" panose="020B0604020202020204" pitchFamily="34" charset="0"/>
              <a:buChar char="•"/>
            </a:pPr>
            <a:r>
              <a:rPr lang="en-GB" dirty="0">
                <a:latin typeface="Calibri Light" panose="020F0302020204030204" pitchFamily="34" charset="0"/>
                <a:ea typeface="Calibri Light" panose="020F0302020204030204" pitchFamily="34" charset="0"/>
                <a:cs typeface="Calibri Light" panose="020F0302020204030204" pitchFamily="34" charset="0"/>
              </a:rPr>
              <a:t>LMC</a:t>
            </a:r>
          </a:p>
          <a:p>
            <a:pPr marL="609585" indent="-609585">
              <a:buFont typeface="Arial" panose="020B0604020202020204" pitchFamily="34" charset="0"/>
              <a:buChar char="•"/>
            </a:pPr>
            <a:r>
              <a:rPr lang="en-GB" dirty="0">
                <a:latin typeface="Calibri Light" panose="020F0302020204030204" pitchFamily="34" charset="0"/>
                <a:ea typeface="Calibri Light" panose="020F0302020204030204" pitchFamily="34" charset="0"/>
                <a:cs typeface="Calibri Light" panose="020F0302020204030204" pitchFamily="34" charset="0"/>
              </a:rPr>
              <a:t>ICB – commissioning</a:t>
            </a:r>
          </a:p>
          <a:p>
            <a:pPr marL="609585" indent="-609585">
              <a:buFont typeface="Arial" panose="020B0604020202020204" pitchFamily="34" charset="0"/>
              <a:buChar char="•"/>
            </a:pPr>
            <a:r>
              <a:rPr lang="en-GB" dirty="0">
                <a:latin typeface="Calibri Light" panose="020F0302020204030204" pitchFamily="34" charset="0"/>
                <a:ea typeface="Calibri Light" panose="020F0302020204030204" pitchFamily="34" charset="0"/>
                <a:cs typeface="Calibri Light" panose="020F0302020204030204" pitchFamily="34" charset="0"/>
              </a:rPr>
              <a:t>Incremental changes</a:t>
            </a:r>
          </a:p>
          <a:p>
            <a:pPr marL="609585" indent="-609585">
              <a:buFont typeface="Arial" panose="020B0604020202020204" pitchFamily="34" charset="0"/>
              <a:buChar char="•"/>
            </a:pPr>
            <a:r>
              <a:rPr lang="en-GB" dirty="0">
                <a:latin typeface="Calibri Light" panose="020F0302020204030204" pitchFamily="34" charset="0"/>
                <a:ea typeface="Calibri Light" panose="020F0302020204030204" pitchFamily="34" charset="0"/>
                <a:cs typeface="Calibri Light" panose="020F0302020204030204" pitchFamily="34" charset="0"/>
              </a:rPr>
              <a:t>Recruitment</a:t>
            </a:r>
          </a:p>
          <a:p>
            <a:pPr marL="609585" indent="-609585">
              <a:buFont typeface="Arial" panose="020B0604020202020204" pitchFamily="34" charset="0"/>
              <a:buChar char="•"/>
            </a:pPr>
            <a:endParaRPr lang="en-GB"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Date Placeholder 3">
            <a:extLst>
              <a:ext uri="{FF2B5EF4-FFF2-40B4-BE49-F238E27FC236}">
                <a16:creationId xmlns:a16="http://schemas.microsoft.com/office/drawing/2014/main" id="{88C5B67E-0FDC-AC4F-D49E-E8725A602DDD}"/>
              </a:ext>
            </a:extLst>
          </p:cNvPr>
          <p:cNvSpPr>
            <a:spLocks noGrp="1"/>
          </p:cNvSpPr>
          <p:nvPr>
            <p:ph type="dt" sz="half" idx="2"/>
          </p:nvPr>
        </p:nvSpPr>
        <p:spPr>
          <a:xfrm>
            <a:off x="517393" y="6211520"/>
            <a:ext cx="3859345" cy="492443"/>
          </a:xfrm>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endParaRPr lang="en-US" dirty="0"/>
          </a:p>
        </p:txBody>
      </p:sp>
      <p:sp>
        <p:nvSpPr>
          <p:cNvPr id="5" name="Slide Number Placeholder 4">
            <a:extLst>
              <a:ext uri="{FF2B5EF4-FFF2-40B4-BE49-F238E27FC236}">
                <a16:creationId xmlns:a16="http://schemas.microsoft.com/office/drawing/2014/main" id="{BB9F1E65-3142-8817-2945-9353B7B3F81B}"/>
              </a:ext>
            </a:extLst>
          </p:cNvPr>
          <p:cNvSpPr>
            <a:spLocks noGrp="1"/>
          </p:cNvSpPr>
          <p:nvPr>
            <p:ph type="sldNum" sz="quarter" idx="4"/>
          </p:nvPr>
        </p:nvSpPr>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E4E00EF0-048C-114D-ADD5-1D5ACA69D45F}" type="slidenum">
              <a:rPr lang="en-GB" smtClean="0"/>
              <a:pPr/>
              <a:t>14</a:t>
            </a:fld>
            <a:endParaRPr lang="en-GB" dirty="0"/>
          </a:p>
        </p:txBody>
      </p:sp>
    </p:spTree>
    <p:extLst>
      <p:ext uri="{BB962C8B-B14F-4D97-AF65-F5344CB8AC3E}">
        <p14:creationId xmlns:p14="http://schemas.microsoft.com/office/powerpoint/2010/main" val="1543529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B56C8-0C52-6FFE-3C40-9DD6BD45A928}"/>
              </a:ext>
            </a:extLst>
          </p:cNvPr>
          <p:cNvSpPr>
            <a:spLocks noGrp="1"/>
          </p:cNvSpPr>
          <p:nvPr>
            <p:ph type="title"/>
          </p:nvPr>
        </p:nvSpPr>
        <p:spPr>
          <a:xfrm>
            <a:off x="517392" y="435893"/>
            <a:ext cx="9396877" cy="658425"/>
          </a:xfrm>
        </p:spPr>
        <p:txBody>
          <a:bodyPr wrap="square" anchor="t">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Safer Working</a:t>
            </a:r>
          </a:p>
        </p:txBody>
      </p:sp>
      <p:sp>
        <p:nvSpPr>
          <p:cNvPr id="3" name="Content Placeholder 2">
            <a:extLst>
              <a:ext uri="{FF2B5EF4-FFF2-40B4-BE49-F238E27FC236}">
                <a16:creationId xmlns:a16="http://schemas.microsoft.com/office/drawing/2014/main" id="{B59C1C8F-BE47-ED9C-7E9E-009D780ED1FB}"/>
              </a:ext>
            </a:extLst>
          </p:cNvPr>
          <p:cNvSpPr>
            <a:spLocks noGrp="1"/>
          </p:cNvSpPr>
          <p:nvPr>
            <p:ph idx="1"/>
          </p:nvPr>
        </p:nvSpPr>
        <p:spPr>
          <a:xfrm>
            <a:off x="500627" y="1675646"/>
            <a:ext cx="4906397" cy="4083188"/>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609585" indent="-609585">
              <a:buFont typeface="Arial" panose="020B0604020202020204" pitchFamily="34" charset="0"/>
              <a:buChar char="•"/>
            </a:pPr>
            <a:r>
              <a:rPr lang="en-GB" dirty="0"/>
              <a:t>Waiting lists</a:t>
            </a:r>
            <a:endParaRPr lang="en-GB"/>
          </a:p>
          <a:p>
            <a:pPr marL="609585" indent="-609585">
              <a:buFont typeface="Arial" panose="020B0604020202020204" pitchFamily="34" charset="0"/>
              <a:buChar char="•"/>
            </a:pPr>
            <a:r>
              <a:rPr lang="en-GB" dirty="0"/>
              <a:t>Workload measurement – map everything!</a:t>
            </a:r>
            <a:endParaRPr lang="en-GB"/>
          </a:p>
          <a:p>
            <a:pPr marL="609585" indent="-609585">
              <a:buFont typeface="Arial" panose="020B0604020202020204" pitchFamily="34" charset="0"/>
              <a:buChar char="•"/>
            </a:pPr>
            <a:r>
              <a:rPr lang="en-GB" dirty="0"/>
              <a:t>Unresourced workload, core GP, and prioritisation</a:t>
            </a:r>
            <a:endParaRPr lang="en-GB"/>
          </a:p>
          <a:p>
            <a:pPr marL="609585" indent="-609585">
              <a:buFont typeface="Arial" panose="020B0604020202020204" pitchFamily="34" charset="0"/>
              <a:buChar char="•"/>
            </a:pPr>
            <a:r>
              <a:rPr lang="en-GB" dirty="0"/>
              <a:t>List closure</a:t>
            </a:r>
            <a:endParaRPr lang="en-GB"/>
          </a:p>
          <a:p>
            <a:pPr marL="609585" indent="-609585">
              <a:buFont typeface="Arial" panose="020B0604020202020204" pitchFamily="34" charset="0"/>
              <a:buChar char="•"/>
            </a:pPr>
            <a:endParaRPr lang="en-GB"/>
          </a:p>
          <a:p>
            <a:pPr marL="609585" indent="-609585">
              <a:buFont typeface="Arial" panose="020B0604020202020204" pitchFamily="34" charset="0"/>
              <a:buChar char="•"/>
            </a:pPr>
            <a:endParaRPr lang="en-GB"/>
          </a:p>
        </p:txBody>
      </p:sp>
      <p:pic>
        <p:nvPicPr>
          <p:cNvPr id="1026" name="Picture 2" descr="Grange Hill Cast - Just Say No | Releases | Discogs">
            <a:extLst>
              <a:ext uri="{FF2B5EF4-FFF2-40B4-BE49-F238E27FC236}">
                <a16:creationId xmlns:a16="http://schemas.microsoft.com/office/drawing/2014/main" id="{4B653200-C331-F964-D200-280245F46C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22828" y="2982116"/>
            <a:ext cx="2597595" cy="2597595"/>
          </a:xfrm>
          <a:prstGeom prst="rect">
            <a:avLst/>
          </a:prstGeom>
          <a:solidFill>
            <a:srgbClr val="FFFFFF"/>
          </a:solidFill>
        </p:spPr>
      </p:pic>
      <p:sp>
        <p:nvSpPr>
          <p:cNvPr id="5" name="Slide Number Placeholder 4">
            <a:extLst>
              <a:ext uri="{FF2B5EF4-FFF2-40B4-BE49-F238E27FC236}">
                <a16:creationId xmlns:a16="http://schemas.microsoft.com/office/drawing/2014/main" id="{E67CE5A6-EEA8-61EE-7B32-6DA37B4FAA68}"/>
              </a:ext>
            </a:extLst>
          </p:cNvPr>
          <p:cNvSpPr>
            <a:spLocks noGrp="1"/>
          </p:cNvSpPr>
          <p:nvPr>
            <p:ph type="sldNum" sz="quarter" idx="4"/>
          </p:nvPr>
        </p:nvSpPr>
        <p:spPr>
          <a:xfrm>
            <a:off x="11057468" y="6379127"/>
            <a:ext cx="341485" cy="164148"/>
          </a:xfrm>
        </p:spPr>
        <p:txBody>
          <a:bodyPr wrap="square" anchor="ctr">
            <a:normAutofit fontScale="40000" lnSpcReduction="20000"/>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pPr>
              <a:spcAft>
                <a:spcPts val="800"/>
              </a:spcAft>
            </a:pPr>
            <a:fld id="{E4E00EF0-048C-114D-ADD5-1D5ACA69D45F}" type="slidenum">
              <a:rPr lang="en-GB" smtClean="0"/>
              <a:pPr>
                <a:spcAft>
                  <a:spcPts val="800"/>
                </a:spcAft>
              </a:pPr>
              <a:t>15</a:t>
            </a:fld>
            <a:endParaRPr lang="en-GB"/>
          </a:p>
        </p:txBody>
      </p:sp>
    </p:spTree>
    <p:extLst>
      <p:ext uri="{BB962C8B-B14F-4D97-AF65-F5344CB8AC3E}">
        <p14:creationId xmlns:p14="http://schemas.microsoft.com/office/powerpoint/2010/main" val="1881410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C18183B-AC3B-7FDF-30C6-2E0411AF38D1}"/>
              </a:ext>
            </a:extLst>
          </p:cNvPr>
          <p:cNvSpPr>
            <a:spLocks noGrp="1"/>
          </p:cNvSpPr>
          <p:nvPr>
            <p:ph type="title"/>
          </p:nvPr>
        </p:nvSpPr>
        <p:spPr>
          <a:xfrm>
            <a:off x="517391" y="435893"/>
            <a:ext cx="9425231" cy="658424"/>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t>Call to Action</a:t>
            </a:r>
          </a:p>
        </p:txBody>
      </p:sp>
      <p:sp>
        <p:nvSpPr>
          <p:cNvPr id="13" name="Content Placeholder 2">
            <a:extLst>
              <a:ext uri="{FF2B5EF4-FFF2-40B4-BE49-F238E27FC236}">
                <a16:creationId xmlns:a16="http://schemas.microsoft.com/office/drawing/2014/main" id="{8F3B9E7C-AC31-2797-A39E-B928B0661E74}"/>
              </a:ext>
            </a:extLst>
          </p:cNvPr>
          <p:cNvSpPr>
            <a:spLocks noGrp="1"/>
          </p:cNvSpPr>
          <p:nvPr>
            <p:ph idx="1"/>
          </p:nvPr>
        </p:nvSpPr>
        <p:spPr>
          <a:xfrm>
            <a:off x="500626" y="1094318"/>
            <a:ext cx="9441997" cy="4664516"/>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57189" indent="-457189">
              <a:buFont typeface="Arial" panose="020B0604020202020204" pitchFamily="34" charset="0"/>
              <a:buChar char="•"/>
            </a:pPr>
            <a:r>
              <a:rPr lang="en-US" dirty="0"/>
              <a:t>New contract funding for all we do without commissioning gaps</a:t>
            </a:r>
          </a:p>
          <a:p>
            <a:pPr marL="457189" indent="-457189">
              <a:buFont typeface="Arial" panose="020B0604020202020204" pitchFamily="34" charset="0"/>
              <a:buChar char="•"/>
            </a:pPr>
            <a:r>
              <a:rPr lang="en-US" dirty="0"/>
              <a:t>Fully funded workforce plan for recruitment and retention</a:t>
            </a:r>
          </a:p>
          <a:p>
            <a:pPr marL="457189" indent="-457189">
              <a:buFont typeface="Arial" panose="020B0604020202020204" pitchFamily="34" charset="0"/>
              <a:buChar char="•"/>
            </a:pPr>
            <a:r>
              <a:rPr lang="en-US" dirty="0"/>
              <a:t>Modern Contract for sessional GPs that is fully funded and fairly </a:t>
            </a:r>
            <a:r>
              <a:rPr lang="en-US"/>
              <a:t>rewards their </a:t>
            </a:r>
            <a:r>
              <a:rPr lang="en-US" dirty="0"/>
              <a:t>work</a:t>
            </a:r>
          </a:p>
          <a:p>
            <a:pPr marL="457189" indent="-457189">
              <a:buFont typeface="Arial" panose="020B0604020202020204" pitchFamily="34" charset="0"/>
              <a:buChar char="•"/>
            </a:pPr>
            <a:r>
              <a:rPr lang="en-US" dirty="0"/>
              <a:t>Allows local flexibility in collaboration</a:t>
            </a:r>
          </a:p>
          <a:p>
            <a:pPr marL="457189" indent="-457189">
              <a:buFont typeface="Arial" panose="020B0604020202020204" pitchFamily="34" charset="0"/>
              <a:buChar char="•"/>
            </a:pPr>
            <a:r>
              <a:rPr lang="en-US" dirty="0"/>
              <a:t>Infrastructure and premises that support modern general Practice</a:t>
            </a:r>
          </a:p>
          <a:p>
            <a:pPr marL="457189" indent="-457189">
              <a:buFont typeface="Arial" panose="020B0604020202020204" pitchFamily="34" charset="0"/>
              <a:buChar char="•"/>
            </a:pPr>
            <a:r>
              <a:rPr lang="en-US" dirty="0"/>
              <a:t>High trust low bureaucracy</a:t>
            </a:r>
          </a:p>
          <a:p>
            <a:pPr marL="457189" indent="-457189">
              <a:buFont typeface="Arial" panose="020B0604020202020204" pitchFamily="34" charset="0"/>
              <a:buChar char="•"/>
            </a:pPr>
            <a:endParaRPr lang="en-US" dirty="0"/>
          </a:p>
          <a:p>
            <a:pPr marL="457189" indent="-457189">
              <a:buFont typeface="Arial" panose="020B0604020202020204" pitchFamily="34" charset="0"/>
              <a:buChar char="•"/>
            </a:pPr>
            <a:endParaRPr lang="en-US" dirty="0"/>
          </a:p>
          <a:p>
            <a:endParaRPr lang="en-US" dirty="0"/>
          </a:p>
        </p:txBody>
      </p:sp>
      <p:sp>
        <p:nvSpPr>
          <p:cNvPr id="6" name="Slide Number Placeholder 5">
            <a:extLst>
              <a:ext uri="{FF2B5EF4-FFF2-40B4-BE49-F238E27FC236}">
                <a16:creationId xmlns:a16="http://schemas.microsoft.com/office/drawing/2014/main" id="{A7E04C84-1F4D-1190-E520-3DD2F5FC268A}"/>
              </a:ext>
            </a:extLst>
          </p:cNvPr>
          <p:cNvSpPr>
            <a:spLocks noGrp="1"/>
          </p:cNvSpPr>
          <p:nvPr>
            <p:ph type="sldNum" sz="quarter" idx="4"/>
          </p:nvPr>
        </p:nvSpPr>
        <p:spPr>
          <a:xfrm>
            <a:off x="11057468" y="6379127"/>
            <a:ext cx="341485" cy="164148"/>
          </a:xfrm>
        </p:spPr>
        <p:txBody>
          <a:bodyPr wrap="square" anchor="ctr">
            <a:normAutofit fontScale="40000" lnSpcReduction="20000"/>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pPr>
              <a:spcAft>
                <a:spcPts val="800"/>
              </a:spcAft>
            </a:pPr>
            <a:fld id="{E4E00EF0-048C-114D-ADD5-1D5ACA69D45F}" type="slidenum">
              <a:rPr lang="en-GB" smtClean="0"/>
              <a:pPr>
                <a:spcAft>
                  <a:spcPts val="800"/>
                </a:spcAft>
              </a:pPr>
              <a:t>16</a:t>
            </a:fld>
            <a:endParaRPr lang="en-GB"/>
          </a:p>
        </p:txBody>
      </p:sp>
    </p:spTree>
    <p:extLst>
      <p:ext uri="{BB962C8B-B14F-4D97-AF65-F5344CB8AC3E}">
        <p14:creationId xmlns:p14="http://schemas.microsoft.com/office/powerpoint/2010/main" val="3883338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5CBA39-C490-CABC-572B-E3025EBF2150}"/>
              </a:ext>
            </a:extLst>
          </p:cNvPr>
          <p:cNvSpPr>
            <a:spLocks noGrp="1"/>
          </p:cNvSpPr>
          <p:nvPr>
            <p:ph idx="1"/>
          </p:nvPr>
        </p:nvSpPr>
        <p:spPr>
          <a:xfrm>
            <a:off x="500626" y="1811867"/>
            <a:ext cx="6976993" cy="3929863"/>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57189" indent="-457189">
              <a:buFont typeface="Arial" panose="020B0604020202020204" pitchFamily="34" charset="0"/>
              <a:buChar char="•"/>
            </a:pPr>
            <a:r>
              <a:rPr lang="en-GB" dirty="0"/>
              <a:t>Nothing changes?</a:t>
            </a:r>
          </a:p>
          <a:p>
            <a:pPr marL="457189" indent="-457189">
              <a:buFont typeface="Arial" panose="020B0604020202020204" pitchFamily="34" charset="0"/>
              <a:buChar char="•"/>
            </a:pPr>
            <a:r>
              <a:rPr lang="en-GB" dirty="0"/>
              <a:t>Emergency GPCE meeting tomorrow</a:t>
            </a:r>
          </a:p>
          <a:p>
            <a:pPr marL="457189" indent="-457189">
              <a:buFont typeface="Arial" panose="020B0604020202020204" pitchFamily="34" charset="0"/>
              <a:buChar char="•"/>
            </a:pPr>
            <a:r>
              <a:rPr lang="en-GB" dirty="0"/>
              <a:t>Further action? </a:t>
            </a:r>
          </a:p>
          <a:p>
            <a:r>
              <a:rPr lang="en-GB" dirty="0"/>
              <a:t>       Aim, Timing, Unified Profession.</a:t>
            </a:r>
          </a:p>
          <a:p>
            <a:pPr marL="457189" indent="-457189">
              <a:buFont typeface="Arial" panose="020B0604020202020204" pitchFamily="34" charset="0"/>
              <a:buChar char="•"/>
            </a:pPr>
            <a:r>
              <a:rPr lang="en-GB" dirty="0"/>
              <a:t>24/25 leverage</a:t>
            </a:r>
          </a:p>
          <a:p>
            <a:pPr marL="457189" indent="-457189">
              <a:buFont typeface="Arial" panose="020B0604020202020204" pitchFamily="34" charset="0"/>
              <a:buChar char="•"/>
            </a:pPr>
            <a:r>
              <a:rPr lang="en-GB" dirty="0"/>
              <a:t>A call to action </a:t>
            </a:r>
          </a:p>
        </p:txBody>
      </p:sp>
      <p:sp>
        <p:nvSpPr>
          <p:cNvPr id="3" name="Title 2">
            <a:extLst>
              <a:ext uri="{FF2B5EF4-FFF2-40B4-BE49-F238E27FC236}">
                <a16:creationId xmlns:a16="http://schemas.microsoft.com/office/drawing/2014/main" id="{04EF36DC-7DA7-D0AC-57E0-29010ED6133A}"/>
              </a:ext>
            </a:extLst>
          </p:cNvPr>
          <p:cNvSpPr>
            <a:spLocks noGrp="1"/>
          </p:cNvSpPr>
          <p:nvPr>
            <p:ph type="title"/>
          </p:nvPr>
        </p:nvSpPr>
        <p:spPr>
          <a:xfrm>
            <a:off x="500626" y="318186"/>
            <a:ext cx="7184545" cy="1661993"/>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Next steps</a:t>
            </a:r>
          </a:p>
        </p:txBody>
      </p:sp>
    </p:spTree>
    <p:extLst>
      <p:ext uri="{BB962C8B-B14F-4D97-AF65-F5344CB8AC3E}">
        <p14:creationId xmlns:p14="http://schemas.microsoft.com/office/powerpoint/2010/main" val="3968427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E5D71F-1498-4153-A831-2CA80169AA15}"/>
              </a:ext>
            </a:extLst>
          </p:cNvPr>
          <p:cNvSpPr>
            <a:spLocks noGrp="1"/>
          </p:cNvSpPr>
          <p:nvPr>
            <p:ph idx="1"/>
          </p:nvPr>
        </p:nvSpPr>
        <p:spPr/>
        <p:txBody>
          <a:bodyPr vert="horz" lIns="0" tIns="0" rIns="0" bIns="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GB" dirty="0"/>
          </a:p>
          <a:p>
            <a:r>
              <a:rPr lang="en-GB" dirty="0">
                <a:solidFill>
                  <a:schemeClr val="bg1"/>
                </a:solidFill>
              </a:rPr>
              <a:t>Contact: Cbannon@bma.org.uk</a:t>
            </a:r>
          </a:p>
        </p:txBody>
      </p:sp>
      <p:sp>
        <p:nvSpPr>
          <p:cNvPr id="2" name="Title 1">
            <a:extLst>
              <a:ext uri="{FF2B5EF4-FFF2-40B4-BE49-F238E27FC236}">
                <a16:creationId xmlns:a16="http://schemas.microsoft.com/office/drawing/2014/main" id="{E8610EED-FFB3-04D9-E5DF-163A6E72C34E}"/>
              </a:ext>
            </a:extLst>
          </p:cNvPr>
          <p:cNvSpPr>
            <a:spLocks noGrp="1"/>
          </p:cNvSpPr>
          <p:nvPr>
            <p:ph type="title"/>
          </p:nvPr>
        </p:nvSpPr>
        <p:spPr>
          <a:xfrm>
            <a:off x="500626" y="991177"/>
            <a:ext cx="7195469" cy="1661993"/>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solidFill>
                  <a:schemeClr val="bg1"/>
                </a:solidFill>
              </a:rPr>
              <a:t>QUESTIONS?  IDEAS?</a:t>
            </a:r>
            <a:br>
              <a:rPr lang="en-GB" dirty="0">
                <a:solidFill>
                  <a:schemeClr val="bg1"/>
                </a:solidFill>
              </a:rPr>
            </a:br>
            <a:r>
              <a:rPr lang="en-GB" dirty="0">
                <a:solidFill>
                  <a:schemeClr val="bg1"/>
                </a:solidFill>
              </a:rPr>
              <a:t>WORRIES?</a:t>
            </a:r>
            <a:br>
              <a:rPr lang="en-GB" dirty="0">
                <a:solidFill>
                  <a:schemeClr val="bg1"/>
                </a:solidFill>
              </a:rPr>
            </a:br>
            <a:endParaRPr lang="en-GB" dirty="0">
              <a:solidFill>
                <a:schemeClr val="bg1"/>
              </a:solidFill>
            </a:endParaRPr>
          </a:p>
        </p:txBody>
      </p:sp>
      <p:sp>
        <p:nvSpPr>
          <p:cNvPr id="5" name="Slide Number Placeholder 4">
            <a:extLst>
              <a:ext uri="{FF2B5EF4-FFF2-40B4-BE49-F238E27FC236}">
                <a16:creationId xmlns:a16="http://schemas.microsoft.com/office/drawing/2014/main" id="{441F04AF-59DE-403D-B5E7-1FEEBA77D7CA}"/>
              </a:ext>
            </a:extLst>
          </p:cNvPr>
          <p:cNvSpPr>
            <a:spLocks noGrp="1"/>
          </p:cNvSpPr>
          <p:nvPr>
            <p:ph type="sldNum" sz="quarter" idx="4294967295"/>
          </p:nvPr>
        </p:nvSpPr>
        <p:spPr>
          <a:xfrm>
            <a:off x="11851218" y="6379633"/>
            <a:ext cx="340783" cy="162984"/>
          </a:xfrm>
          <a:prstGeom prst="rect">
            <a:avLst/>
          </a:prstGeom>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E4E00EF0-048C-114D-ADD5-1D5ACA69D45F}" type="slidenum">
              <a:rPr lang="en-GB" smtClean="0"/>
              <a:pPr/>
              <a:t>18</a:t>
            </a:fld>
            <a:endParaRPr lang="en-GB" dirty="0"/>
          </a:p>
        </p:txBody>
      </p:sp>
    </p:spTree>
    <p:extLst>
      <p:ext uri="{BB962C8B-B14F-4D97-AF65-F5344CB8AC3E}">
        <p14:creationId xmlns:p14="http://schemas.microsoft.com/office/powerpoint/2010/main" val="374250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3"/>
          <p:cNvSpPr/>
          <p:nvPr/>
        </p:nvSpPr>
        <p:spPr>
          <a:xfrm>
            <a:off x="0" y="0"/>
            <a:ext cx="1219200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3"/>
          <p:cNvSpPr txBox="1">
            <a:spLocks noGrp="1"/>
          </p:cNvSpPr>
          <p:nvPr>
            <p:ph type="ctrTitle"/>
          </p:nvPr>
        </p:nvSpPr>
        <p:spPr>
          <a:xfrm>
            <a:off x="6072445" y="3640254"/>
            <a:ext cx="5319433" cy="207633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Font typeface="Calibri"/>
              <a:buNone/>
            </a:pPr>
            <a:r>
              <a:rPr lang="en-US" sz="4800">
                <a:solidFill>
                  <a:schemeClr val="lt1"/>
                </a:solidFill>
              </a:rPr>
              <a:t>Case Study:</a:t>
            </a:r>
            <a:br>
              <a:rPr lang="en-US" sz="4800">
                <a:solidFill>
                  <a:schemeClr val="lt1"/>
                </a:solidFill>
              </a:rPr>
            </a:br>
            <a:r>
              <a:rPr lang="en-US" sz="4800">
                <a:solidFill>
                  <a:schemeClr val="lt1"/>
                </a:solidFill>
              </a:rPr>
              <a:t>Safe working in General Practice</a:t>
            </a:r>
            <a:endParaRPr/>
          </a:p>
        </p:txBody>
      </p:sp>
      <p:sp>
        <p:nvSpPr>
          <p:cNvPr id="86" name="Google Shape;86;p13"/>
          <p:cNvSpPr txBox="1">
            <a:spLocks noGrp="1"/>
          </p:cNvSpPr>
          <p:nvPr>
            <p:ph type="subTitle" idx="1"/>
          </p:nvPr>
        </p:nvSpPr>
        <p:spPr>
          <a:xfrm>
            <a:off x="6072446" y="2668075"/>
            <a:ext cx="5319431" cy="9721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2000"/>
              <a:buNone/>
            </a:pPr>
            <a:r>
              <a:rPr lang="en-US" sz="2000">
                <a:solidFill>
                  <a:schemeClr val="lt1"/>
                </a:solidFill>
              </a:rPr>
              <a:t>Dr Krishna Kasaraneni</a:t>
            </a:r>
            <a:endParaRPr/>
          </a:p>
        </p:txBody>
      </p:sp>
      <p:sp>
        <p:nvSpPr>
          <p:cNvPr id="87" name="Google Shape;87;p13"/>
          <p:cNvSpPr/>
          <p:nvPr/>
        </p:nvSpPr>
        <p:spPr>
          <a:xfrm rot="10800000" flipH="1">
            <a:off x="0" y="0"/>
            <a:ext cx="5379352" cy="6374535"/>
          </a:xfrm>
          <a:custGeom>
            <a:avLst/>
            <a:gdLst/>
            <a:ahLst/>
            <a:cxnLst/>
            <a:rect l="l" t="t" r="r" b="b"/>
            <a:pathLst>
              <a:path w="5379352" h="6374535" extrusionOk="0">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8" name="Google Shape;88;p13"/>
          <p:cNvSpPr/>
          <p:nvPr/>
        </p:nvSpPr>
        <p:spPr>
          <a:xfrm>
            <a:off x="5299" y="0"/>
            <a:ext cx="5210147" cy="6210629"/>
          </a:xfrm>
          <a:custGeom>
            <a:avLst/>
            <a:gdLst/>
            <a:ahLst/>
            <a:cxnLst/>
            <a:rect l="l" t="t" r="r" b="b"/>
            <a:pathLst>
              <a:path w="5210147" h="6210629" extrusionOk="0">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89" name="Google Shape;89;p13" descr="Text&#10;&#10;Description automatically generated"/>
          <p:cNvPicPr preferRelativeResize="0"/>
          <p:nvPr/>
        </p:nvPicPr>
        <p:blipFill rotWithShape="1">
          <a:blip r:embed="rId3">
            <a:alphaModFix/>
          </a:blip>
          <a:srcRect/>
          <a:stretch/>
        </p:blipFill>
        <p:spPr>
          <a:xfrm>
            <a:off x="480941" y="949200"/>
            <a:ext cx="3440610" cy="4145313"/>
          </a:xfrm>
          <a:prstGeom prst="rect">
            <a:avLst/>
          </a:prstGeom>
          <a:noFill/>
          <a:ln>
            <a:noFill/>
          </a:ln>
        </p:spPr>
      </p:pic>
    </p:spTree>
    <p:extLst>
      <p:ext uri="{BB962C8B-B14F-4D97-AF65-F5344CB8AC3E}">
        <p14:creationId xmlns:p14="http://schemas.microsoft.com/office/powerpoint/2010/main" val="940276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2063-8539-CF9F-406C-19489D20FDD4}"/>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Agenda 26.04.2023</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446148F-6140-AC4B-7E65-A30229C3E14A}"/>
              </a:ext>
            </a:extLst>
          </p:cNvPr>
          <p:cNvSpPr>
            <a:spLocks noGrp="1"/>
          </p:cNvSpPr>
          <p:nvPr>
            <p:ph idx="1"/>
          </p:nvPr>
        </p:nvSpPr>
        <p:spPr>
          <a:xfrm>
            <a:off x="596348" y="2603500"/>
            <a:ext cx="10641495" cy="3416300"/>
          </a:xfrm>
        </p:spPr>
        <p:txBody>
          <a:bodyPr>
            <a:normAutofit fontScale="85000" lnSpcReduction="20000"/>
          </a:bodyPr>
          <a:lstStyle/>
          <a:p>
            <a:pPr marL="0" indent="0">
              <a:buNone/>
            </a:pPr>
            <a:r>
              <a:rPr lang="en-US" sz="22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18:30</a:t>
            </a:r>
            <a:r>
              <a:rPr lang="en-US"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kern="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Registration, welcome drinks and networking </a:t>
            </a:r>
            <a:br>
              <a:rPr lang="en-US"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br>
              <a:rPr lang="en-US"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22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19:00 </a:t>
            </a:r>
            <a:r>
              <a:rPr lang="en-US"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Food and refreshments</a:t>
            </a:r>
            <a:br>
              <a:rPr lang="en-US"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br>
              <a:rPr lang="en-US"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22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19:30 </a:t>
            </a:r>
            <a:r>
              <a:rPr lang="en-US"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Dr Rachel Morris, Executive Coach and Trainer, You Are Not A Frog - </a:t>
            </a:r>
            <a:r>
              <a:rPr lang="en-US" sz="22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Just Say No Workshop</a:t>
            </a:r>
            <a:br>
              <a:rPr lang="en-US"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br>
              <a:rPr lang="en-US"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22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20:15 </a:t>
            </a:r>
            <a:r>
              <a:rPr lang="en-US"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Dr Clare Bannon, Deputy Chair, GPC England - </a:t>
            </a:r>
            <a:r>
              <a:rPr lang="en-US" sz="22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What’s next for General Practice?</a:t>
            </a:r>
            <a:br>
              <a:rPr lang="en-US"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br>
              <a:rPr lang="en-US"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22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20:35</a:t>
            </a:r>
            <a:r>
              <a:rPr lang="en-US"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Dr Krishna Kasaraneni, GP Partner, </a:t>
            </a:r>
            <a:r>
              <a:rPr lang="en-GB" sz="2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Baslow</a:t>
            </a:r>
            <a:r>
              <a:rPr lang="en-GB"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Road, Shoreham Street &amp; Darnall Hall Surgeries - </a:t>
            </a:r>
            <a:r>
              <a:rPr lang="en-GB" sz="22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How we took control in our surgery</a:t>
            </a:r>
            <a:br>
              <a:rPr lang="en-GB" sz="22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br>
              <a:rPr lang="en-GB"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22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20:55 </a:t>
            </a:r>
            <a:r>
              <a:rPr lang="en-US"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22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Guest Speakers Panel – </a:t>
            </a:r>
            <a:r>
              <a:rPr lang="en-US" sz="22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Q&amp;A </a:t>
            </a:r>
            <a:br>
              <a:rPr lang="en-US"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br>
              <a:rPr lang="en-US"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22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21:20 – </a:t>
            </a:r>
            <a:r>
              <a:rPr lang="en-US" sz="2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Close – Michael Wright/Dr Carter Singh MBE   </a:t>
            </a:r>
            <a:endParaRPr lang="en-GB" sz="2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939025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Important stuff!</a:t>
            </a:r>
            <a:endParaRPr/>
          </a:p>
        </p:txBody>
      </p:sp>
      <p:sp>
        <p:nvSpPr>
          <p:cNvPr id="95" name="Google Shape;95;p14"/>
          <p:cNvSpPr txBox="1">
            <a:spLocks noGrp="1"/>
          </p:cNvSpPr>
          <p:nvPr>
            <p:ph type="body" idx="1"/>
          </p:nvPr>
        </p:nvSpPr>
        <p:spPr>
          <a:xfrm>
            <a:off x="838200" y="1825625"/>
            <a:ext cx="5577000" cy="4195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GP Partner and an LMC Officer</a:t>
            </a:r>
            <a:endParaRPr/>
          </a:p>
          <a:p>
            <a:pPr marL="228600" lvl="0" indent="-228600" algn="l" rtl="0">
              <a:lnSpc>
                <a:spcPct val="90000"/>
              </a:lnSpc>
              <a:spcBef>
                <a:spcPts val="1000"/>
              </a:spcBef>
              <a:spcAft>
                <a:spcPts val="0"/>
              </a:spcAft>
              <a:buClr>
                <a:schemeClr val="dk1"/>
              </a:buClr>
              <a:buSzPts val="2800"/>
              <a:buChar char="•"/>
            </a:pPr>
            <a:r>
              <a:rPr lang="en-US"/>
              <a:t>I have nothing to promote to you</a:t>
            </a:r>
            <a:endParaRPr/>
          </a:p>
          <a:p>
            <a:pPr marL="228600" lvl="0" indent="-228600" algn="l" rtl="0">
              <a:lnSpc>
                <a:spcPct val="90000"/>
              </a:lnSpc>
              <a:spcBef>
                <a:spcPts val="1000"/>
              </a:spcBef>
              <a:spcAft>
                <a:spcPts val="0"/>
              </a:spcAft>
              <a:buClr>
                <a:schemeClr val="dk1"/>
              </a:buClr>
              <a:buSzPts val="2800"/>
              <a:buChar char="•"/>
            </a:pPr>
            <a:r>
              <a:rPr lang="en-US"/>
              <a:t>I have nothing to sell you</a:t>
            </a:r>
            <a:endParaRPr/>
          </a:p>
          <a:p>
            <a:pPr marL="228600" lvl="0" indent="-228600" algn="l" rtl="0">
              <a:lnSpc>
                <a:spcPct val="90000"/>
              </a:lnSpc>
              <a:spcBef>
                <a:spcPts val="1000"/>
              </a:spcBef>
              <a:spcAft>
                <a:spcPts val="0"/>
              </a:spcAft>
              <a:buClr>
                <a:schemeClr val="dk1"/>
              </a:buClr>
              <a:buSzPts val="2800"/>
              <a:buChar char="•"/>
            </a:pPr>
            <a:r>
              <a:rPr lang="en-US"/>
              <a:t>I am not recruiting anyone</a:t>
            </a:r>
            <a:endParaRPr/>
          </a:p>
          <a:p>
            <a:pPr marL="228600" lvl="0" indent="-228600" algn="l" rtl="0">
              <a:lnSpc>
                <a:spcPct val="90000"/>
              </a:lnSpc>
              <a:spcBef>
                <a:spcPts val="1000"/>
              </a:spcBef>
              <a:spcAft>
                <a:spcPts val="0"/>
              </a:spcAft>
              <a:buClr>
                <a:schemeClr val="dk1"/>
              </a:buClr>
              <a:buSzPts val="2800"/>
              <a:buChar char="•"/>
            </a:pPr>
            <a:r>
              <a:rPr lang="en-US"/>
              <a:t>There is no book to be published</a:t>
            </a:r>
            <a:endParaRPr/>
          </a:p>
          <a:p>
            <a:pPr marL="228600" lvl="0" indent="-228600" algn="l" rtl="0">
              <a:lnSpc>
                <a:spcPct val="90000"/>
              </a:lnSpc>
              <a:spcBef>
                <a:spcPts val="1000"/>
              </a:spcBef>
              <a:spcAft>
                <a:spcPts val="0"/>
              </a:spcAft>
              <a:buClr>
                <a:schemeClr val="dk1"/>
              </a:buClr>
              <a:buSzPts val="2800"/>
              <a:buChar char="•"/>
            </a:pPr>
            <a:r>
              <a:rPr lang="en-US"/>
              <a:t>I am not saying this is the only way, just showing you what we did (still do)</a:t>
            </a:r>
            <a:endParaRPr/>
          </a:p>
        </p:txBody>
      </p:sp>
      <p:pic>
        <p:nvPicPr>
          <p:cNvPr id="96" name="Google Shape;96;p14"/>
          <p:cNvPicPr preferRelativeResize="0"/>
          <p:nvPr/>
        </p:nvPicPr>
        <p:blipFill rotWithShape="1">
          <a:blip r:embed="rId3">
            <a:alphaModFix/>
          </a:blip>
          <a:srcRect/>
          <a:stretch/>
        </p:blipFill>
        <p:spPr>
          <a:xfrm>
            <a:off x="6749699" y="1825625"/>
            <a:ext cx="4778272" cy="3504066"/>
          </a:xfrm>
          <a:prstGeom prst="rect">
            <a:avLst/>
          </a:prstGeom>
          <a:noFill/>
          <a:ln>
            <a:noFill/>
          </a:ln>
        </p:spPr>
      </p:pic>
    </p:spTree>
    <p:extLst>
      <p:ext uri="{BB962C8B-B14F-4D97-AF65-F5344CB8AC3E}">
        <p14:creationId xmlns:p14="http://schemas.microsoft.com/office/powerpoint/2010/main" val="3193073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15"/>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15"/>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15"/>
          <p:cNvSpPr txBox="1">
            <a:spLocks noGrp="1"/>
          </p:cNvSpPr>
          <p:nvPr>
            <p:ph type="title"/>
          </p:nvPr>
        </p:nvSpPr>
        <p:spPr>
          <a:xfrm>
            <a:off x="686834" y="1153572"/>
            <a:ext cx="3200400" cy="44611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rPr>
              <a:t>The practice</a:t>
            </a:r>
            <a:endParaRPr/>
          </a:p>
        </p:txBody>
      </p:sp>
      <p:sp>
        <p:nvSpPr>
          <p:cNvPr id="104" name="Google Shape;104;p15"/>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5" name="Google Shape;105;p15"/>
          <p:cNvSpPr txBox="1">
            <a:spLocks noGrp="1"/>
          </p:cNvSpPr>
          <p:nvPr>
            <p:ph type="body" idx="1"/>
          </p:nvPr>
        </p:nvSpPr>
        <p:spPr>
          <a:xfrm>
            <a:off x="4447308" y="591344"/>
            <a:ext cx="6906491" cy="5585619"/>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800"/>
              <a:buChar char="•"/>
            </a:pPr>
            <a:r>
              <a:rPr lang="en-US"/>
              <a:t>Three site practice (used to be three separate practices)</a:t>
            </a:r>
            <a:endParaRPr/>
          </a:p>
          <a:p>
            <a:pPr marL="228600" lvl="0" indent="-228600" algn="l" rtl="0">
              <a:lnSpc>
                <a:spcPct val="90000"/>
              </a:lnSpc>
              <a:spcBef>
                <a:spcPts val="1000"/>
              </a:spcBef>
              <a:spcAft>
                <a:spcPts val="0"/>
              </a:spcAft>
              <a:buClr>
                <a:schemeClr val="dk1"/>
              </a:buClr>
              <a:buSzPts val="2800"/>
              <a:buChar char="•"/>
            </a:pPr>
            <a:r>
              <a:rPr lang="en-US"/>
              <a:t>Site 1: Suburban (5500 patients)</a:t>
            </a:r>
            <a:endParaRPr/>
          </a:p>
          <a:p>
            <a:pPr marL="228600" lvl="0" indent="-228600" algn="l" rtl="0">
              <a:lnSpc>
                <a:spcPct val="90000"/>
              </a:lnSpc>
              <a:spcBef>
                <a:spcPts val="1000"/>
              </a:spcBef>
              <a:spcAft>
                <a:spcPts val="0"/>
              </a:spcAft>
              <a:buClr>
                <a:schemeClr val="dk1"/>
              </a:buClr>
              <a:buSzPts val="2800"/>
              <a:buChar char="•"/>
            </a:pPr>
            <a:r>
              <a:rPr lang="en-US"/>
              <a:t>Site 2: Deprived, inner city (4000 patients)</a:t>
            </a:r>
            <a:endParaRPr/>
          </a:p>
          <a:p>
            <a:pPr marL="228600" lvl="0" indent="-228600" algn="l" rtl="0">
              <a:lnSpc>
                <a:spcPct val="90000"/>
              </a:lnSpc>
              <a:spcBef>
                <a:spcPts val="1000"/>
              </a:spcBef>
              <a:spcAft>
                <a:spcPts val="0"/>
              </a:spcAft>
              <a:buClr>
                <a:schemeClr val="dk1"/>
              </a:buClr>
              <a:buSzPts val="2800"/>
              <a:buChar char="•"/>
            </a:pPr>
            <a:r>
              <a:rPr lang="en-US"/>
              <a:t>Site 3: Deprived, inner city and student population (3500 patients)</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Total list size: 13,000 patients</a:t>
            </a:r>
            <a:endParaRPr/>
          </a:p>
        </p:txBody>
      </p:sp>
    </p:spTree>
    <p:extLst>
      <p:ext uri="{BB962C8B-B14F-4D97-AF65-F5344CB8AC3E}">
        <p14:creationId xmlns:p14="http://schemas.microsoft.com/office/powerpoint/2010/main" val="1824678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6"/>
          <p:cNvSpPr/>
          <p:nvPr/>
        </p:nvSpPr>
        <p:spPr>
          <a:xfrm>
            <a:off x="338328" y="303591"/>
            <a:ext cx="4335327" cy="5896743"/>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16"/>
          <p:cNvSpPr txBox="1">
            <a:spLocks noGrp="1"/>
          </p:cNvSpPr>
          <p:nvPr>
            <p:ph type="title"/>
          </p:nvPr>
        </p:nvSpPr>
        <p:spPr>
          <a:xfrm>
            <a:off x="594360" y="637125"/>
            <a:ext cx="3802276" cy="52563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Font typeface="Calibri"/>
              <a:buNone/>
            </a:pPr>
            <a:r>
              <a:rPr lang="en-US" sz="4800">
                <a:solidFill>
                  <a:schemeClr val="lt1"/>
                </a:solidFill>
              </a:rPr>
              <a:t>Purpose</a:t>
            </a:r>
            <a:endParaRPr/>
          </a:p>
        </p:txBody>
      </p:sp>
      <p:grpSp>
        <p:nvGrpSpPr>
          <p:cNvPr id="112" name="Google Shape;112;p16"/>
          <p:cNvGrpSpPr/>
          <p:nvPr/>
        </p:nvGrpSpPr>
        <p:grpSpPr>
          <a:xfrm>
            <a:off x="5166985" y="308197"/>
            <a:ext cx="6588691" cy="5887529"/>
            <a:chOff x="0" y="4606"/>
            <a:chExt cx="6588691" cy="5887529"/>
          </a:xfrm>
        </p:grpSpPr>
        <p:sp>
          <p:nvSpPr>
            <p:cNvPr id="113" name="Google Shape;113;p16"/>
            <p:cNvSpPr/>
            <p:nvPr/>
          </p:nvSpPr>
          <p:spPr>
            <a:xfrm>
              <a:off x="0" y="4606"/>
              <a:ext cx="6588691" cy="981254"/>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p:nvPr/>
          </p:nvSpPr>
          <p:spPr>
            <a:xfrm>
              <a:off x="296829" y="225389"/>
              <a:ext cx="539690" cy="53969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p:nvPr/>
          </p:nvSpPr>
          <p:spPr>
            <a:xfrm>
              <a:off x="1133349" y="4606"/>
              <a:ext cx="5455341" cy="9812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txBox="1"/>
            <p:nvPr/>
          </p:nvSpPr>
          <p:spPr>
            <a:xfrm>
              <a:off x="1133349" y="4606"/>
              <a:ext cx="5455341" cy="981254"/>
            </a:xfrm>
            <a:prstGeom prst="rect">
              <a:avLst/>
            </a:prstGeom>
            <a:noFill/>
            <a:ln>
              <a:noFill/>
            </a:ln>
          </p:spPr>
          <p:txBody>
            <a:bodyPr spcFirstLastPara="1" wrap="square" lIns="103825" tIns="103825" rIns="103825" bIns="10382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US" sz="1900" b="0" i="0" u="none" strike="noStrike" cap="none">
                  <a:solidFill>
                    <a:schemeClr val="dk1"/>
                  </a:solidFill>
                  <a:latin typeface="Calibri"/>
                  <a:ea typeface="Calibri"/>
                  <a:cs typeface="Calibri"/>
                  <a:sym typeface="Calibri"/>
                </a:rPr>
                <a:t>Improve quality of care – with a specific focus on patients with long term conditions</a:t>
              </a:r>
              <a:endParaRPr/>
            </a:p>
          </p:txBody>
        </p:sp>
        <p:sp>
          <p:nvSpPr>
            <p:cNvPr id="117" name="Google Shape;117;p16"/>
            <p:cNvSpPr/>
            <p:nvPr/>
          </p:nvSpPr>
          <p:spPr>
            <a:xfrm>
              <a:off x="0" y="1231175"/>
              <a:ext cx="6588691" cy="981254"/>
            </a:xfrm>
            <a:prstGeom prst="roundRect">
              <a:avLst>
                <a:gd name="adj" fmla="val 1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296829" y="1451957"/>
              <a:ext cx="539690" cy="53969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p:nvPr/>
          </p:nvSpPr>
          <p:spPr>
            <a:xfrm>
              <a:off x="1133349" y="1231175"/>
              <a:ext cx="5455341" cy="9812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txBox="1"/>
            <p:nvPr/>
          </p:nvSpPr>
          <p:spPr>
            <a:xfrm>
              <a:off x="1133349" y="1231175"/>
              <a:ext cx="5455341" cy="981254"/>
            </a:xfrm>
            <a:prstGeom prst="rect">
              <a:avLst/>
            </a:prstGeom>
            <a:noFill/>
            <a:ln>
              <a:noFill/>
            </a:ln>
          </p:spPr>
          <p:txBody>
            <a:bodyPr spcFirstLastPara="1" wrap="square" lIns="103825" tIns="103825" rIns="103825" bIns="10382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US" sz="1900" b="0" i="0" u="none" strike="noStrike" cap="none">
                  <a:solidFill>
                    <a:schemeClr val="dk1"/>
                  </a:solidFill>
                  <a:latin typeface="Calibri"/>
                  <a:ea typeface="Calibri"/>
                  <a:cs typeface="Calibri"/>
                  <a:sym typeface="Calibri"/>
                </a:rPr>
                <a:t>Improve access to patients</a:t>
              </a:r>
              <a:endParaRPr/>
            </a:p>
          </p:txBody>
        </p:sp>
        <p:sp>
          <p:nvSpPr>
            <p:cNvPr id="121" name="Google Shape;121;p16"/>
            <p:cNvSpPr/>
            <p:nvPr/>
          </p:nvSpPr>
          <p:spPr>
            <a:xfrm>
              <a:off x="0" y="2457744"/>
              <a:ext cx="6588691" cy="981254"/>
            </a:xfrm>
            <a:prstGeom prst="roundRect">
              <a:avLst>
                <a:gd name="adj" fmla="val 1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p:nvPr/>
          </p:nvSpPr>
          <p:spPr>
            <a:xfrm>
              <a:off x="296829" y="2678526"/>
              <a:ext cx="539690" cy="53969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p:nvPr/>
          </p:nvSpPr>
          <p:spPr>
            <a:xfrm>
              <a:off x="1133349" y="2457744"/>
              <a:ext cx="5455341" cy="9812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6"/>
            <p:cNvSpPr txBox="1"/>
            <p:nvPr/>
          </p:nvSpPr>
          <p:spPr>
            <a:xfrm>
              <a:off x="1133349" y="2457744"/>
              <a:ext cx="5455341" cy="981254"/>
            </a:xfrm>
            <a:prstGeom prst="rect">
              <a:avLst/>
            </a:prstGeom>
            <a:noFill/>
            <a:ln>
              <a:noFill/>
            </a:ln>
          </p:spPr>
          <p:txBody>
            <a:bodyPr spcFirstLastPara="1" wrap="square" lIns="103825" tIns="103825" rIns="103825" bIns="10382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US" sz="1900" b="0" i="0" u="none" strike="noStrike" cap="none">
                  <a:solidFill>
                    <a:schemeClr val="dk1"/>
                  </a:solidFill>
                  <a:latin typeface="Calibri"/>
                  <a:ea typeface="Calibri"/>
                  <a:cs typeface="Calibri"/>
                  <a:sym typeface="Calibri"/>
                </a:rPr>
                <a:t>Work/Life balance for staff</a:t>
              </a:r>
              <a:endParaRPr/>
            </a:p>
          </p:txBody>
        </p:sp>
        <p:sp>
          <p:nvSpPr>
            <p:cNvPr id="125" name="Google Shape;125;p16"/>
            <p:cNvSpPr/>
            <p:nvPr/>
          </p:nvSpPr>
          <p:spPr>
            <a:xfrm>
              <a:off x="0" y="3684312"/>
              <a:ext cx="6588691" cy="981254"/>
            </a:xfrm>
            <a:prstGeom prst="roundRect">
              <a:avLst>
                <a:gd name="adj" fmla="val 10000"/>
              </a:avLst>
            </a:prstGeom>
            <a:solidFill>
              <a:srgbClr val="599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296829" y="3905095"/>
              <a:ext cx="539690" cy="53969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1133349" y="3684312"/>
              <a:ext cx="5455341" cy="9812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txBox="1"/>
            <p:nvPr/>
          </p:nvSpPr>
          <p:spPr>
            <a:xfrm>
              <a:off x="1133349" y="3684312"/>
              <a:ext cx="5455341" cy="981254"/>
            </a:xfrm>
            <a:prstGeom prst="rect">
              <a:avLst/>
            </a:prstGeom>
            <a:noFill/>
            <a:ln>
              <a:noFill/>
            </a:ln>
          </p:spPr>
          <p:txBody>
            <a:bodyPr spcFirstLastPara="1" wrap="square" lIns="103825" tIns="103825" rIns="103825" bIns="10382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US" sz="1900" b="0" i="0" u="none" strike="noStrike" cap="none">
                  <a:solidFill>
                    <a:schemeClr val="dk1"/>
                  </a:solidFill>
                  <a:latin typeface="Calibri"/>
                  <a:ea typeface="Calibri"/>
                  <a:cs typeface="Calibri"/>
                  <a:sym typeface="Calibri"/>
                </a:rPr>
                <a:t>More structured approach to ‘work’</a:t>
              </a:r>
              <a:endParaRPr/>
            </a:p>
          </p:txBody>
        </p:sp>
        <p:sp>
          <p:nvSpPr>
            <p:cNvPr id="129" name="Google Shape;129;p16"/>
            <p:cNvSpPr/>
            <p:nvPr/>
          </p:nvSpPr>
          <p:spPr>
            <a:xfrm>
              <a:off x="0" y="4910881"/>
              <a:ext cx="6588691" cy="981254"/>
            </a:xfrm>
            <a:prstGeom prst="roundRect">
              <a:avLst>
                <a:gd name="adj" fmla="val 1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296829" y="5131663"/>
              <a:ext cx="539690" cy="53969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1133349" y="4910881"/>
              <a:ext cx="5455341" cy="9812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txBox="1"/>
            <p:nvPr/>
          </p:nvSpPr>
          <p:spPr>
            <a:xfrm>
              <a:off x="1133349" y="4910881"/>
              <a:ext cx="5455341" cy="981254"/>
            </a:xfrm>
            <a:prstGeom prst="rect">
              <a:avLst/>
            </a:prstGeom>
            <a:noFill/>
            <a:ln>
              <a:noFill/>
            </a:ln>
          </p:spPr>
          <p:txBody>
            <a:bodyPr spcFirstLastPara="1" wrap="square" lIns="103825" tIns="103825" rIns="103825" bIns="10382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US" sz="1900" b="0" i="0" u="none" strike="noStrike" cap="none">
                  <a:solidFill>
                    <a:schemeClr val="dk1"/>
                  </a:solidFill>
                  <a:latin typeface="Calibri"/>
                  <a:ea typeface="Calibri"/>
                  <a:cs typeface="Calibri"/>
                  <a:sym typeface="Calibri"/>
                </a:rPr>
                <a:t>Defining work</a:t>
              </a:r>
              <a:endParaRPr/>
            </a:p>
          </p:txBody>
        </p:sp>
      </p:grpSp>
    </p:spTree>
    <p:extLst>
      <p:ext uri="{BB962C8B-B14F-4D97-AF65-F5344CB8AC3E}">
        <p14:creationId xmlns:p14="http://schemas.microsoft.com/office/powerpoint/2010/main" val="3068712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The plan</a:t>
            </a:r>
            <a:endParaRPr/>
          </a:p>
        </p:txBody>
      </p:sp>
      <p:sp>
        <p:nvSpPr>
          <p:cNvPr id="138" name="Google Shape;138;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US"/>
              <a:t>Collect data</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Analyze data</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Draft plan of change (POC)</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Covid!</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Constant review</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Staff engagement</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t>Quality rather than quantity as the focus every single time.</a:t>
            </a:r>
            <a:endParaRPr/>
          </a:p>
        </p:txBody>
      </p:sp>
    </p:spTree>
    <p:extLst>
      <p:ext uri="{BB962C8B-B14F-4D97-AF65-F5344CB8AC3E}">
        <p14:creationId xmlns:p14="http://schemas.microsoft.com/office/powerpoint/2010/main" val="30817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Data</a:t>
            </a:r>
            <a:endParaRPr/>
          </a:p>
        </p:txBody>
      </p:sp>
      <p:sp>
        <p:nvSpPr>
          <p:cNvPr id="144" name="Google Shape;144;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We had to understand the chronic disease burden of the practice</a:t>
            </a:r>
            <a:endParaRPr/>
          </a:p>
          <a:p>
            <a:pPr marL="228600" lvl="0" indent="-228600" algn="l" rtl="0">
              <a:lnSpc>
                <a:spcPct val="90000"/>
              </a:lnSpc>
              <a:spcBef>
                <a:spcPts val="0"/>
              </a:spcBef>
              <a:spcAft>
                <a:spcPts val="0"/>
              </a:spcAft>
              <a:buClr>
                <a:schemeClr val="dk1"/>
              </a:buClr>
              <a:buSzPts val="2800"/>
              <a:buChar char="•"/>
            </a:pPr>
            <a:r>
              <a:rPr lang="en-US"/>
              <a:t>Changed from EMIS to S1</a:t>
            </a:r>
            <a:endParaRPr/>
          </a:p>
          <a:p>
            <a:pPr marL="228600" lvl="0" indent="-228600" algn="l" rtl="0">
              <a:lnSpc>
                <a:spcPct val="90000"/>
              </a:lnSpc>
              <a:spcBef>
                <a:spcPts val="0"/>
              </a:spcBef>
              <a:spcAft>
                <a:spcPts val="0"/>
              </a:spcAft>
              <a:buClr>
                <a:schemeClr val="dk1"/>
              </a:buClr>
              <a:buSzPts val="2800"/>
              <a:buChar char="•"/>
            </a:pPr>
            <a:r>
              <a:rPr lang="en-US"/>
              <a:t>Used emerging/changing trends to plan the chronic disease/LTC management</a:t>
            </a:r>
            <a:endParaRPr/>
          </a:p>
          <a:p>
            <a:pPr marL="228600" lvl="0" indent="-228600" algn="l" rtl="0">
              <a:lnSpc>
                <a:spcPct val="90000"/>
              </a:lnSpc>
              <a:spcBef>
                <a:spcPts val="0"/>
              </a:spcBef>
              <a:spcAft>
                <a:spcPts val="0"/>
              </a:spcAft>
              <a:buClr>
                <a:schemeClr val="dk1"/>
              </a:buClr>
              <a:buSzPts val="2800"/>
              <a:buChar char="•"/>
            </a:pPr>
            <a:r>
              <a:rPr lang="en-US"/>
              <a:t>Finite capacity left to safely deal with routine and urgent demand on the service</a:t>
            </a:r>
            <a:endParaRPr/>
          </a:p>
          <a:p>
            <a:pPr marL="228600" lvl="0" indent="-228600" algn="l" rtl="0">
              <a:lnSpc>
                <a:spcPct val="90000"/>
              </a:lnSpc>
              <a:spcBef>
                <a:spcPts val="0"/>
              </a:spcBef>
              <a:spcAft>
                <a:spcPts val="0"/>
              </a:spcAft>
              <a:buClr>
                <a:schemeClr val="dk1"/>
              </a:buClr>
              <a:buSzPts val="2800"/>
              <a:buChar char="•"/>
            </a:pPr>
            <a:r>
              <a:rPr lang="en-US"/>
              <a:t>Distribute that capacity across the sites with a bias towards deprivation and health inequalities</a:t>
            </a:r>
            <a:endParaRPr/>
          </a:p>
          <a:p>
            <a:pPr marL="228600" lvl="0" indent="-228600" algn="l" rtl="0">
              <a:lnSpc>
                <a:spcPct val="90000"/>
              </a:lnSpc>
              <a:spcBef>
                <a:spcPts val="0"/>
              </a:spcBef>
              <a:spcAft>
                <a:spcPts val="0"/>
              </a:spcAft>
              <a:buClr>
                <a:schemeClr val="dk1"/>
              </a:buClr>
              <a:buSzPts val="2800"/>
              <a:buChar char="•"/>
            </a:pPr>
            <a:r>
              <a:rPr lang="en-US"/>
              <a:t>Use the resources available: </a:t>
            </a:r>
            <a:r>
              <a:rPr lang="en-US" u="sng">
                <a:solidFill>
                  <a:schemeClr val="hlink"/>
                </a:solidFill>
                <a:hlinkClick r:id="rId3"/>
              </a:rPr>
              <a:t>https://www.bma.org.uk/advice-and-support/gp-practices/managing-workload/safe-working-in-general-practice</a:t>
            </a:r>
            <a:r>
              <a:rPr lang="en-US"/>
              <a:t> </a:t>
            </a:r>
            <a:endParaRPr/>
          </a:p>
        </p:txBody>
      </p:sp>
    </p:spTree>
    <p:extLst>
      <p:ext uri="{BB962C8B-B14F-4D97-AF65-F5344CB8AC3E}">
        <p14:creationId xmlns:p14="http://schemas.microsoft.com/office/powerpoint/2010/main" val="2501517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Data sources</a:t>
            </a:r>
            <a:endParaRPr/>
          </a:p>
        </p:txBody>
      </p:sp>
      <p:sp>
        <p:nvSpPr>
          <p:cNvPr id="150" name="Google Shape;150;p1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SystmOne</a:t>
            </a:r>
            <a:endParaRPr/>
          </a:p>
          <a:p>
            <a:pPr marL="457200" lvl="0" indent="-342900" algn="l" rtl="0">
              <a:spcBef>
                <a:spcPts val="0"/>
              </a:spcBef>
              <a:spcAft>
                <a:spcPts val="0"/>
              </a:spcAft>
              <a:buSzPts val="1800"/>
              <a:buChar char="•"/>
            </a:pPr>
            <a:r>
              <a:rPr lang="en-US"/>
              <a:t>Arden’s searches</a:t>
            </a:r>
            <a:endParaRPr/>
          </a:p>
          <a:p>
            <a:pPr marL="457200" lvl="0" indent="-342900" algn="l" rtl="0">
              <a:spcBef>
                <a:spcPts val="0"/>
              </a:spcBef>
              <a:spcAft>
                <a:spcPts val="0"/>
              </a:spcAft>
              <a:buSzPts val="1800"/>
              <a:buChar char="•"/>
            </a:pPr>
            <a:r>
              <a:rPr lang="en-US"/>
              <a:t>Open Prescribing</a:t>
            </a:r>
            <a:endParaRPr/>
          </a:p>
          <a:p>
            <a:pPr marL="457200" lvl="0" indent="-342900" algn="l" rtl="0">
              <a:spcBef>
                <a:spcPts val="0"/>
              </a:spcBef>
              <a:spcAft>
                <a:spcPts val="0"/>
              </a:spcAft>
              <a:buSzPts val="1800"/>
              <a:buChar char="•"/>
            </a:pPr>
            <a:r>
              <a:rPr lang="en-US"/>
              <a:t>UCL Partners</a:t>
            </a:r>
            <a:endParaRPr/>
          </a:p>
          <a:p>
            <a:pPr marL="457200" lvl="0" indent="-342900" algn="l" rtl="0">
              <a:spcBef>
                <a:spcPts val="0"/>
              </a:spcBef>
              <a:spcAft>
                <a:spcPts val="0"/>
              </a:spcAft>
              <a:buSzPts val="1800"/>
              <a:buChar char="•"/>
            </a:pPr>
            <a:r>
              <a:rPr lang="en-US"/>
              <a:t>Built our own searches, protocols, templates</a:t>
            </a:r>
            <a:endParaRPr/>
          </a:p>
          <a:p>
            <a:pPr marL="457200" lvl="0" indent="-342900" algn="l" rtl="0">
              <a:spcBef>
                <a:spcPts val="0"/>
              </a:spcBef>
              <a:spcAft>
                <a:spcPts val="0"/>
              </a:spcAft>
              <a:buSzPts val="1800"/>
              <a:buChar char="•"/>
            </a:pPr>
            <a:r>
              <a:rPr lang="en-US"/>
              <a:t>Used eGP learning videos to understand SystmOne better</a:t>
            </a:r>
            <a:endParaRPr/>
          </a:p>
        </p:txBody>
      </p:sp>
    </p:spTree>
    <p:extLst>
      <p:ext uri="{BB962C8B-B14F-4D97-AF65-F5344CB8AC3E}">
        <p14:creationId xmlns:p14="http://schemas.microsoft.com/office/powerpoint/2010/main" val="2454946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p:nvPr/>
        </p:nvSpPr>
        <p:spPr>
          <a:xfrm>
            <a:off x="7953828" y="5445075"/>
            <a:ext cx="33455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CHRONIC DISEASE MANAGEMENT</a:t>
            </a:r>
            <a:endParaRPr/>
          </a:p>
        </p:txBody>
      </p:sp>
      <p:sp>
        <p:nvSpPr>
          <p:cNvPr id="156" name="Google Shape;156;p20"/>
          <p:cNvSpPr txBox="1"/>
          <p:nvPr/>
        </p:nvSpPr>
        <p:spPr>
          <a:xfrm>
            <a:off x="8146141" y="4580052"/>
            <a:ext cx="29609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CLINICAL LEADS/OWNERSHIP</a:t>
            </a:r>
            <a:endParaRPr/>
          </a:p>
        </p:txBody>
      </p:sp>
      <p:sp>
        <p:nvSpPr>
          <p:cNvPr id="157" name="Google Shape;157;p20"/>
          <p:cNvSpPr txBox="1"/>
          <p:nvPr/>
        </p:nvSpPr>
        <p:spPr>
          <a:xfrm>
            <a:off x="8262255" y="3715029"/>
            <a:ext cx="27286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HIGH ‘RISK’ MANAGEMENT</a:t>
            </a:r>
            <a:endParaRPr/>
          </a:p>
        </p:txBody>
      </p:sp>
      <p:sp>
        <p:nvSpPr>
          <p:cNvPr id="158" name="Google Shape;158;p20"/>
          <p:cNvSpPr txBox="1"/>
          <p:nvPr/>
        </p:nvSpPr>
        <p:spPr>
          <a:xfrm>
            <a:off x="8552539" y="967226"/>
            <a:ext cx="20973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SAME DAY DEMAND</a:t>
            </a:r>
            <a:endParaRPr/>
          </a:p>
        </p:txBody>
      </p:sp>
      <p:sp>
        <p:nvSpPr>
          <p:cNvPr id="159" name="Google Shape;159;p20"/>
          <p:cNvSpPr/>
          <p:nvPr/>
        </p:nvSpPr>
        <p:spPr>
          <a:xfrm>
            <a:off x="754743" y="609600"/>
            <a:ext cx="6865257" cy="5384800"/>
          </a:xfrm>
          <a:prstGeom prst="triangle">
            <a:avLst>
              <a:gd name="adj"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20"/>
          <p:cNvSpPr txBox="1"/>
          <p:nvPr/>
        </p:nvSpPr>
        <p:spPr>
          <a:xfrm>
            <a:off x="8054150" y="2773650"/>
            <a:ext cx="3538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TECHNOLOGY AND INNOVATION</a:t>
            </a:r>
            <a:endParaRPr/>
          </a:p>
        </p:txBody>
      </p:sp>
      <p:sp>
        <p:nvSpPr>
          <p:cNvPr id="161" name="Google Shape;161;p20"/>
          <p:cNvSpPr txBox="1"/>
          <p:nvPr/>
        </p:nvSpPr>
        <p:spPr>
          <a:xfrm>
            <a:off x="8621450" y="1870450"/>
            <a:ext cx="2010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JOINT WORKING</a:t>
            </a:r>
            <a:endParaRPr/>
          </a:p>
        </p:txBody>
      </p:sp>
    </p:spTree>
    <p:extLst>
      <p:ext uri="{BB962C8B-B14F-4D97-AF65-F5344CB8AC3E}">
        <p14:creationId xmlns:p14="http://schemas.microsoft.com/office/powerpoint/2010/main" val="3471250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4320540" y="7293"/>
            <a:ext cx="28437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2020-2022</a:t>
            </a:r>
            <a:endParaRPr/>
          </a:p>
        </p:txBody>
      </p:sp>
      <p:pic>
        <p:nvPicPr>
          <p:cNvPr id="167" name="Google Shape;167;p21" title="Chart"/>
          <p:cNvPicPr preferRelativeResize="0"/>
          <p:nvPr/>
        </p:nvPicPr>
        <p:blipFill>
          <a:blip r:embed="rId3">
            <a:alphaModFix/>
          </a:blip>
          <a:stretch>
            <a:fillRect/>
          </a:stretch>
        </p:blipFill>
        <p:spPr>
          <a:xfrm>
            <a:off x="2" y="0"/>
            <a:ext cx="12192000" cy="6857999"/>
          </a:xfrm>
          <a:prstGeom prst="rect">
            <a:avLst/>
          </a:prstGeom>
          <a:noFill/>
          <a:ln>
            <a:noFill/>
          </a:ln>
        </p:spPr>
      </p:pic>
    </p:spTree>
    <p:extLst>
      <p:ext uri="{BB962C8B-B14F-4D97-AF65-F5344CB8AC3E}">
        <p14:creationId xmlns:p14="http://schemas.microsoft.com/office/powerpoint/2010/main" val="1257566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Chronic disease management - 8605 (65.5%) </a:t>
            </a:r>
            <a:endParaRPr/>
          </a:p>
        </p:txBody>
      </p:sp>
      <p:sp>
        <p:nvSpPr>
          <p:cNvPr id="173" name="Google Shape;173;p2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70000" lnSpcReduction="20000"/>
          </a:bodyPr>
          <a:lstStyle/>
          <a:p>
            <a:pPr marL="457200" lvl="0" indent="-290830" algn="l" rtl="0">
              <a:spcBef>
                <a:spcPts val="1000"/>
              </a:spcBef>
              <a:spcAft>
                <a:spcPts val="0"/>
              </a:spcAft>
              <a:buSzPct val="58333"/>
              <a:buChar char="•"/>
            </a:pPr>
            <a:r>
              <a:rPr lang="en-US" sz="2400"/>
              <a:t>Cohort 1: Only Depression +/- Anxiety - 324 patients (2.5%)</a:t>
            </a:r>
            <a:endParaRPr sz="2400"/>
          </a:p>
          <a:p>
            <a:pPr marL="457200" lvl="0" indent="0" algn="l" rtl="0">
              <a:spcBef>
                <a:spcPts val="1000"/>
              </a:spcBef>
              <a:spcAft>
                <a:spcPts val="0"/>
              </a:spcAft>
              <a:buNone/>
            </a:pPr>
            <a:endParaRPr sz="2400"/>
          </a:p>
          <a:p>
            <a:pPr marL="457200" lvl="0" indent="-290830" algn="l" rtl="0">
              <a:spcBef>
                <a:spcPts val="1000"/>
              </a:spcBef>
              <a:spcAft>
                <a:spcPts val="0"/>
              </a:spcAft>
              <a:buSzPct val="58333"/>
              <a:buChar char="•"/>
            </a:pPr>
            <a:r>
              <a:rPr lang="en-US" sz="2400"/>
              <a:t>Cohort 2: Only Contraception (&lt;40) - 269 (2.0%)</a:t>
            </a:r>
            <a:endParaRPr sz="2400"/>
          </a:p>
          <a:p>
            <a:pPr marL="457200" lvl="0" indent="0" algn="l" rtl="0">
              <a:spcBef>
                <a:spcPts val="1000"/>
              </a:spcBef>
              <a:spcAft>
                <a:spcPts val="0"/>
              </a:spcAft>
              <a:buNone/>
            </a:pPr>
            <a:endParaRPr sz="2400"/>
          </a:p>
          <a:p>
            <a:pPr marL="457200" lvl="0" indent="-290830" algn="l" rtl="0">
              <a:spcBef>
                <a:spcPts val="1000"/>
              </a:spcBef>
              <a:spcAft>
                <a:spcPts val="0"/>
              </a:spcAft>
              <a:buSzPct val="58333"/>
              <a:buChar char="•"/>
            </a:pPr>
            <a:r>
              <a:rPr lang="en-US" sz="2400"/>
              <a:t>Cohort 3a: SMI/Dementia &amp; CHD/CVD/HF - 43 (0.3%)</a:t>
            </a:r>
            <a:endParaRPr sz="2400"/>
          </a:p>
          <a:p>
            <a:pPr marL="457200" lvl="0" indent="-290830" algn="l" rtl="0">
              <a:spcBef>
                <a:spcPts val="0"/>
              </a:spcBef>
              <a:spcAft>
                <a:spcPts val="0"/>
              </a:spcAft>
              <a:buSzPct val="58333"/>
              <a:buChar char="•"/>
            </a:pPr>
            <a:r>
              <a:rPr lang="en-US" sz="2400"/>
              <a:t>Cohort 3b: SMI/Dementia &amp; No CHD/CVD/HF - 231 (1.8%)</a:t>
            </a:r>
            <a:endParaRPr sz="2400"/>
          </a:p>
          <a:p>
            <a:pPr marL="457200" lvl="0" indent="0" algn="l" rtl="0">
              <a:spcBef>
                <a:spcPts val="1000"/>
              </a:spcBef>
              <a:spcAft>
                <a:spcPts val="0"/>
              </a:spcAft>
              <a:buNone/>
            </a:pPr>
            <a:endParaRPr sz="2400"/>
          </a:p>
          <a:p>
            <a:pPr marL="457200" lvl="0" indent="-290830" algn="l" rtl="0">
              <a:spcBef>
                <a:spcPts val="1000"/>
              </a:spcBef>
              <a:spcAft>
                <a:spcPts val="0"/>
              </a:spcAft>
              <a:buSzPct val="58333"/>
              <a:buChar char="•"/>
            </a:pPr>
            <a:r>
              <a:rPr lang="en-US" sz="2400"/>
              <a:t>Cohort 4: Any of CHD/CVD/HF - 736 (5.6%)</a:t>
            </a:r>
            <a:endParaRPr sz="2400"/>
          </a:p>
          <a:p>
            <a:pPr marL="457200" lvl="0" indent="0" algn="l" rtl="0">
              <a:spcBef>
                <a:spcPts val="1000"/>
              </a:spcBef>
              <a:spcAft>
                <a:spcPts val="0"/>
              </a:spcAft>
              <a:buNone/>
            </a:pPr>
            <a:endParaRPr sz="2400"/>
          </a:p>
          <a:p>
            <a:pPr marL="457200" lvl="0" indent="-290830" algn="l" rtl="0">
              <a:spcBef>
                <a:spcPts val="1000"/>
              </a:spcBef>
              <a:spcAft>
                <a:spcPts val="0"/>
              </a:spcAft>
              <a:buSzPct val="58333"/>
              <a:buChar char="•"/>
            </a:pPr>
            <a:r>
              <a:rPr lang="en-US" sz="2400"/>
              <a:t>Cohort 5: Any of Asthma/COPD/DM/PDM/GDM/Contraception - 2720 (20.7%)</a:t>
            </a:r>
            <a:endParaRPr sz="2400"/>
          </a:p>
          <a:p>
            <a:pPr marL="457200" lvl="0" indent="0" algn="l" rtl="0">
              <a:spcBef>
                <a:spcPts val="1000"/>
              </a:spcBef>
              <a:spcAft>
                <a:spcPts val="0"/>
              </a:spcAft>
              <a:buNone/>
            </a:pPr>
            <a:endParaRPr sz="2400"/>
          </a:p>
          <a:p>
            <a:pPr marL="457200" lvl="0" indent="-290830" algn="l" rtl="0">
              <a:spcBef>
                <a:spcPts val="1000"/>
              </a:spcBef>
              <a:spcAft>
                <a:spcPts val="0"/>
              </a:spcAft>
              <a:buSzPct val="58333"/>
              <a:buChar char="•"/>
            </a:pPr>
            <a:r>
              <a:rPr lang="en-US" sz="2400"/>
              <a:t>Cohort 6: The rest - 4088 (31.1%)</a:t>
            </a:r>
            <a:endParaRPr sz="2400"/>
          </a:p>
          <a:p>
            <a:pPr marL="457200" lvl="0" indent="0" algn="l" rtl="0">
              <a:spcBef>
                <a:spcPts val="1000"/>
              </a:spcBef>
              <a:spcAft>
                <a:spcPts val="0"/>
              </a:spcAft>
              <a:buNone/>
            </a:pPr>
            <a:endParaRPr sz="2400"/>
          </a:p>
          <a:p>
            <a:pPr marL="457200" lvl="0" indent="-290830" algn="l" rtl="0">
              <a:spcBef>
                <a:spcPts val="1000"/>
              </a:spcBef>
              <a:spcAft>
                <a:spcPts val="0"/>
              </a:spcAft>
              <a:buSzPct val="58333"/>
              <a:buChar char="•"/>
            </a:pPr>
            <a:r>
              <a:rPr lang="en-US" sz="2400"/>
              <a:t>Specials: DMARDs, PSA/CEA monitoring, Anticoagulation</a:t>
            </a:r>
            <a:endParaRPr sz="2400"/>
          </a:p>
        </p:txBody>
      </p:sp>
      <p:sp>
        <p:nvSpPr>
          <p:cNvPr id="174" name="Google Shape;174;p22"/>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800"/>
              </a:spcBef>
              <a:spcAft>
                <a:spcPts val="0"/>
              </a:spcAft>
              <a:buNone/>
            </a:pPr>
            <a:r>
              <a:rPr lang="en-US" sz="1700" b="1"/>
              <a:t> </a:t>
            </a:r>
            <a:endParaRPr sz="1700" b="1"/>
          </a:p>
          <a:p>
            <a:pPr marL="0" lvl="0" indent="0" algn="just" rtl="0">
              <a:lnSpc>
                <a:spcPct val="115000"/>
              </a:lnSpc>
              <a:spcBef>
                <a:spcPts val="2400"/>
              </a:spcBef>
              <a:spcAft>
                <a:spcPts val="0"/>
              </a:spcAft>
              <a:buNone/>
            </a:pPr>
            <a:r>
              <a:rPr lang="en-US" sz="2300" b="1"/>
              <a:t> </a:t>
            </a:r>
            <a:endParaRPr sz="2300" b="1"/>
          </a:p>
          <a:p>
            <a:pPr marL="0" lvl="0" indent="0" algn="l" rtl="0">
              <a:lnSpc>
                <a:spcPct val="115000"/>
              </a:lnSpc>
              <a:spcBef>
                <a:spcPts val="1200"/>
              </a:spcBef>
              <a:spcAft>
                <a:spcPts val="0"/>
              </a:spcAft>
              <a:buNone/>
            </a:pPr>
            <a:r>
              <a:rPr lang="en-US" sz="1100"/>
              <a:t> </a:t>
            </a:r>
            <a:endParaRPr sz="1100"/>
          </a:p>
          <a:p>
            <a:pPr marL="0" lvl="0" indent="0" algn="l" rtl="0">
              <a:lnSpc>
                <a:spcPct val="115000"/>
              </a:lnSpc>
              <a:spcBef>
                <a:spcPts val="1200"/>
              </a:spcBef>
              <a:spcAft>
                <a:spcPts val="1200"/>
              </a:spcAft>
              <a:buNone/>
            </a:pPr>
            <a:br>
              <a:rPr lang="en-US" sz="1100"/>
            </a:br>
            <a:r>
              <a:rPr lang="en-US" sz="1100"/>
              <a:t> </a:t>
            </a:r>
            <a:r>
              <a:rPr lang="en-US" sz="1600">
                <a:solidFill>
                  <a:srgbClr val="365F91"/>
                </a:solidFill>
                <a:latin typeface="Times New Roman"/>
                <a:ea typeface="Times New Roman"/>
                <a:cs typeface="Times New Roman"/>
                <a:sym typeface="Times New Roman"/>
              </a:rPr>
              <a:t> </a:t>
            </a:r>
            <a:endParaRPr sz="1600">
              <a:solidFill>
                <a:srgbClr val="365F91"/>
              </a:solidFill>
              <a:latin typeface="Times New Roman"/>
              <a:ea typeface="Times New Roman"/>
              <a:cs typeface="Times New Roman"/>
              <a:sym typeface="Times New Roman"/>
            </a:endParaRPr>
          </a:p>
        </p:txBody>
      </p:sp>
      <p:sp>
        <p:nvSpPr>
          <p:cNvPr id="175" name="Google Shape;175;p22"/>
          <p:cNvSpPr txBox="1"/>
          <p:nvPr/>
        </p:nvSpPr>
        <p:spPr>
          <a:xfrm>
            <a:off x="457200" y="457200"/>
            <a:ext cx="3000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800"/>
              </a:spcBef>
              <a:spcAft>
                <a:spcPts val="0"/>
              </a:spcAft>
              <a:buNone/>
            </a:pPr>
            <a:r>
              <a:rPr lang="en-US" sz="1700" b="1"/>
              <a:t> </a:t>
            </a:r>
            <a:endParaRPr sz="1700" b="1"/>
          </a:p>
          <a:p>
            <a:pPr marL="0" lvl="0" indent="0" algn="just" rtl="0">
              <a:lnSpc>
                <a:spcPct val="115000"/>
              </a:lnSpc>
              <a:spcBef>
                <a:spcPts val="2400"/>
              </a:spcBef>
              <a:spcAft>
                <a:spcPts val="0"/>
              </a:spcAft>
              <a:buNone/>
            </a:pPr>
            <a:r>
              <a:rPr lang="en-US" sz="2300" b="1"/>
              <a:t> </a:t>
            </a:r>
            <a:endParaRPr sz="2300" b="1"/>
          </a:p>
          <a:p>
            <a:pPr marL="0" lvl="0" indent="0" algn="l" rtl="0">
              <a:lnSpc>
                <a:spcPct val="115000"/>
              </a:lnSpc>
              <a:spcBef>
                <a:spcPts val="1200"/>
              </a:spcBef>
              <a:spcAft>
                <a:spcPts val="0"/>
              </a:spcAft>
              <a:buNone/>
            </a:pPr>
            <a:r>
              <a:rPr lang="en-US" sz="1100"/>
              <a:t> </a:t>
            </a:r>
            <a:endParaRPr sz="1100"/>
          </a:p>
          <a:p>
            <a:pPr marL="0" lvl="0" indent="0" algn="l" rtl="0">
              <a:lnSpc>
                <a:spcPct val="115000"/>
              </a:lnSpc>
              <a:spcBef>
                <a:spcPts val="1200"/>
              </a:spcBef>
              <a:spcAft>
                <a:spcPts val="1200"/>
              </a:spcAft>
              <a:buNone/>
            </a:pPr>
            <a:br>
              <a:rPr lang="en-US" sz="1100"/>
            </a:br>
            <a:r>
              <a:rPr lang="en-US" sz="1100"/>
              <a:t> </a:t>
            </a:r>
            <a:r>
              <a:rPr lang="en-US" sz="1600">
                <a:solidFill>
                  <a:srgbClr val="365F91"/>
                </a:solidFill>
                <a:latin typeface="Times New Roman"/>
                <a:ea typeface="Times New Roman"/>
                <a:cs typeface="Times New Roman"/>
                <a:sym typeface="Times New Roman"/>
              </a:rPr>
              <a:t> </a:t>
            </a:r>
            <a:endParaRPr sz="1600">
              <a:solidFill>
                <a:srgbClr val="365F9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61954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 do we do?</a:t>
            </a:r>
            <a:endParaRPr/>
          </a:p>
        </p:txBody>
      </p:sp>
      <p:sp>
        <p:nvSpPr>
          <p:cNvPr id="181" name="Google Shape;181;p2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LTC reviews - month after birthday (Care coordinators)</a:t>
            </a:r>
            <a:endParaRPr/>
          </a:p>
          <a:p>
            <a:pPr marL="457200" lvl="0" indent="-342900" algn="l" rtl="0">
              <a:spcBef>
                <a:spcPts val="0"/>
              </a:spcBef>
              <a:spcAft>
                <a:spcPts val="0"/>
              </a:spcAft>
              <a:buSzPts val="1800"/>
              <a:buChar char="•"/>
            </a:pPr>
            <a:r>
              <a:rPr lang="en-US"/>
              <a:t>No triage</a:t>
            </a:r>
            <a:endParaRPr/>
          </a:p>
          <a:p>
            <a:pPr marL="457200" lvl="0" indent="-342900" algn="l" rtl="0">
              <a:spcBef>
                <a:spcPts val="0"/>
              </a:spcBef>
              <a:spcAft>
                <a:spcPts val="0"/>
              </a:spcAft>
              <a:buSzPts val="1800"/>
              <a:buChar char="•"/>
            </a:pPr>
            <a:r>
              <a:rPr lang="en-US"/>
              <a:t>Digital access/Online consultations (2 working day turnaround - non-emergencies only)</a:t>
            </a:r>
            <a:endParaRPr/>
          </a:p>
          <a:p>
            <a:pPr marL="457200" lvl="0" indent="-342900" algn="l" rtl="0">
              <a:spcBef>
                <a:spcPts val="0"/>
              </a:spcBef>
              <a:spcAft>
                <a:spcPts val="0"/>
              </a:spcAft>
              <a:buSzPts val="1800"/>
              <a:buChar char="•"/>
            </a:pPr>
            <a:r>
              <a:rPr lang="en-US"/>
              <a:t>One GP (On-Call) deals with all the bloods and letters in the practice per day</a:t>
            </a:r>
            <a:endParaRPr/>
          </a:p>
          <a:p>
            <a:pPr marL="457200" lvl="0" indent="-342900" algn="l" rtl="0">
              <a:spcBef>
                <a:spcPts val="0"/>
              </a:spcBef>
              <a:spcAft>
                <a:spcPts val="0"/>
              </a:spcAft>
              <a:buSzPts val="1800"/>
              <a:buChar char="•"/>
            </a:pPr>
            <a:r>
              <a:rPr lang="en-US"/>
              <a:t>All clinicians have a fixed number of appointments per day</a:t>
            </a:r>
            <a:endParaRPr/>
          </a:p>
          <a:p>
            <a:pPr marL="457200" lvl="0" indent="-342900" algn="l" rtl="0">
              <a:spcBef>
                <a:spcPts val="0"/>
              </a:spcBef>
              <a:spcAft>
                <a:spcPts val="0"/>
              </a:spcAft>
              <a:buSzPts val="1800"/>
              <a:buChar char="•"/>
            </a:pPr>
            <a:r>
              <a:rPr lang="en-US"/>
              <a:t>All GPs have one QI session (no appointments) per week</a:t>
            </a:r>
            <a:endParaRPr/>
          </a:p>
          <a:p>
            <a:pPr marL="457200" lvl="0" indent="-342900" algn="l" rtl="0">
              <a:spcBef>
                <a:spcPts val="0"/>
              </a:spcBef>
              <a:spcAft>
                <a:spcPts val="0"/>
              </a:spcAft>
              <a:buSzPts val="1800"/>
              <a:buChar char="•"/>
            </a:pPr>
            <a:r>
              <a:rPr lang="en-US"/>
              <a:t>Once a week - clinical catch up</a:t>
            </a:r>
            <a:endParaRPr/>
          </a:p>
          <a:p>
            <a:pPr marL="457200" lvl="0" indent="-342900" algn="l" rtl="0">
              <a:spcBef>
                <a:spcPts val="0"/>
              </a:spcBef>
              <a:spcAft>
                <a:spcPts val="0"/>
              </a:spcAft>
              <a:buSzPts val="1800"/>
              <a:buChar char="•"/>
            </a:pPr>
            <a:r>
              <a:rPr lang="en-US"/>
              <a:t>On-Call GP stays till 18.30, rest finish when their work is done</a:t>
            </a:r>
            <a:endParaRPr/>
          </a:p>
        </p:txBody>
      </p:sp>
    </p:spTree>
    <p:extLst>
      <p:ext uri="{BB962C8B-B14F-4D97-AF65-F5344CB8AC3E}">
        <p14:creationId xmlns:p14="http://schemas.microsoft.com/office/powerpoint/2010/main" val="3026982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5" name="Rectangle 1034">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037" name="Rectangle 1036">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28" name="Picture 4" descr="🌟 Kath Evans RGN RSCN 💙💛 on Twitter: &quot;.. this Winnie the ...">
            <a:extLst>
              <a:ext uri="{FF2B5EF4-FFF2-40B4-BE49-F238E27FC236}">
                <a16:creationId xmlns:a16="http://schemas.microsoft.com/office/drawing/2014/main" id="{8402A27E-9019-E2C9-1B45-4F4B12DB3A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45898" y="801795"/>
            <a:ext cx="7951917" cy="524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798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4"/>
          <p:cNvPicPr preferRelativeResize="0"/>
          <p:nvPr/>
        </p:nvPicPr>
        <p:blipFill>
          <a:blip r:embed="rId3">
            <a:alphaModFix/>
          </a:blip>
          <a:stretch>
            <a:fillRect/>
          </a:stretch>
        </p:blipFill>
        <p:spPr>
          <a:xfrm>
            <a:off x="489325" y="474050"/>
            <a:ext cx="11213326" cy="5642950"/>
          </a:xfrm>
          <a:prstGeom prst="rect">
            <a:avLst/>
          </a:prstGeom>
          <a:noFill/>
          <a:ln>
            <a:noFill/>
          </a:ln>
        </p:spPr>
      </p:pic>
    </p:spTree>
    <p:extLst>
      <p:ext uri="{BB962C8B-B14F-4D97-AF65-F5344CB8AC3E}">
        <p14:creationId xmlns:p14="http://schemas.microsoft.com/office/powerpoint/2010/main" val="1841515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Workforce</a:t>
            </a:r>
            <a:endParaRPr/>
          </a:p>
        </p:txBody>
      </p:sp>
      <p:sp>
        <p:nvSpPr>
          <p:cNvPr id="192" name="Google Shape;192;p25"/>
          <p:cNvSpPr txBox="1">
            <a:spLocks noGrp="1"/>
          </p:cNvSpPr>
          <p:nvPr>
            <p:ph type="body" idx="1"/>
          </p:nvPr>
        </p:nvSpPr>
        <p:spPr>
          <a:xfrm>
            <a:off x="838200" y="1825625"/>
            <a:ext cx="5181600" cy="25005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r>
              <a:rPr lang="en-US"/>
              <a:t>Before</a:t>
            </a: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GPs: 4.5 WTE (7)</a:t>
            </a:r>
            <a:endParaRPr/>
          </a:p>
          <a:p>
            <a:pPr marL="228600" lvl="0" indent="-228600" algn="l" rtl="0">
              <a:lnSpc>
                <a:spcPct val="90000"/>
              </a:lnSpc>
              <a:spcBef>
                <a:spcPts val="1000"/>
              </a:spcBef>
              <a:spcAft>
                <a:spcPts val="0"/>
              </a:spcAft>
              <a:buClr>
                <a:schemeClr val="dk1"/>
              </a:buClr>
              <a:buSzPct val="100000"/>
              <a:buChar char="•"/>
            </a:pPr>
            <a:r>
              <a:rPr lang="en-US"/>
              <a:t>ANPs: 2.5 WTE (3)</a:t>
            </a:r>
            <a:endParaRPr/>
          </a:p>
          <a:p>
            <a:pPr marL="228600" lvl="0" indent="-228600" algn="l" rtl="0">
              <a:lnSpc>
                <a:spcPct val="90000"/>
              </a:lnSpc>
              <a:spcBef>
                <a:spcPts val="1000"/>
              </a:spcBef>
              <a:spcAft>
                <a:spcPts val="0"/>
              </a:spcAft>
              <a:buClr>
                <a:schemeClr val="dk1"/>
              </a:buClr>
              <a:buSzPct val="100000"/>
              <a:buChar char="•"/>
            </a:pPr>
            <a:r>
              <a:rPr lang="en-US"/>
              <a:t>Nurses: 3.5 WTE (4)</a:t>
            </a:r>
            <a:endParaRPr/>
          </a:p>
          <a:p>
            <a:pPr marL="228600" lvl="0" indent="-228600" algn="l" rtl="0">
              <a:lnSpc>
                <a:spcPct val="90000"/>
              </a:lnSpc>
              <a:spcBef>
                <a:spcPts val="1000"/>
              </a:spcBef>
              <a:spcAft>
                <a:spcPts val="0"/>
              </a:spcAft>
              <a:buClr>
                <a:schemeClr val="dk1"/>
              </a:buClr>
              <a:buSzPct val="100000"/>
              <a:buChar char="•"/>
            </a:pPr>
            <a:r>
              <a:rPr lang="en-US"/>
              <a:t>HCAs: 3 WTE (3)</a:t>
            </a:r>
            <a:endParaRPr/>
          </a:p>
          <a:p>
            <a:pPr marL="228600" lvl="0" indent="-228600" algn="l" rtl="0">
              <a:lnSpc>
                <a:spcPct val="90000"/>
              </a:lnSpc>
              <a:spcBef>
                <a:spcPts val="1000"/>
              </a:spcBef>
              <a:spcAft>
                <a:spcPts val="0"/>
              </a:spcAft>
              <a:buClr>
                <a:schemeClr val="dk1"/>
              </a:buClr>
              <a:buSzPct val="100000"/>
              <a:buChar char="•"/>
            </a:pPr>
            <a:r>
              <a:rPr lang="en-US"/>
              <a:t>Pharmacists: 0.75 WTE (1)</a:t>
            </a:r>
            <a:endParaRPr/>
          </a:p>
        </p:txBody>
      </p:sp>
      <p:sp>
        <p:nvSpPr>
          <p:cNvPr id="193" name="Google Shape;193;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Clr>
                <a:schemeClr val="dk1"/>
              </a:buClr>
              <a:buSzPct val="100000"/>
              <a:buNone/>
            </a:pPr>
            <a:r>
              <a:rPr lang="en-US"/>
              <a:t>After</a:t>
            </a:r>
            <a:endParaRPr/>
          </a:p>
          <a:p>
            <a:pPr marL="0" lvl="0" indent="0" algn="l" rtl="0">
              <a:lnSpc>
                <a:spcPct val="90000"/>
              </a:lnSpc>
              <a:spcBef>
                <a:spcPts val="1000"/>
              </a:spcBef>
              <a:spcAft>
                <a:spcPts val="0"/>
              </a:spcAft>
              <a:buClr>
                <a:schemeClr val="dk1"/>
              </a:buClr>
              <a:buSzPct val="100000"/>
              <a:buNone/>
            </a:pPr>
            <a:endParaRPr/>
          </a:p>
          <a:p>
            <a:pPr marL="228600" lvl="0" indent="-201930" algn="l" rtl="0">
              <a:lnSpc>
                <a:spcPct val="90000"/>
              </a:lnSpc>
              <a:spcBef>
                <a:spcPts val="1000"/>
              </a:spcBef>
              <a:spcAft>
                <a:spcPts val="0"/>
              </a:spcAft>
              <a:buClr>
                <a:schemeClr val="dk1"/>
              </a:buClr>
              <a:buSzPct val="100000"/>
              <a:buChar char="•"/>
            </a:pPr>
            <a:r>
              <a:rPr lang="en-US"/>
              <a:t>GPs: 4.5 WTE (7)</a:t>
            </a:r>
            <a:endParaRPr/>
          </a:p>
          <a:p>
            <a:pPr marL="228600" lvl="0" indent="-201930" algn="l" rtl="0">
              <a:lnSpc>
                <a:spcPct val="90000"/>
              </a:lnSpc>
              <a:spcBef>
                <a:spcPts val="1000"/>
              </a:spcBef>
              <a:spcAft>
                <a:spcPts val="0"/>
              </a:spcAft>
              <a:buClr>
                <a:schemeClr val="dk1"/>
              </a:buClr>
              <a:buSzPct val="100000"/>
              <a:buChar char="•"/>
            </a:pPr>
            <a:r>
              <a:rPr lang="en-US"/>
              <a:t>GP Trainee: 1 WTE (1)</a:t>
            </a:r>
            <a:endParaRPr/>
          </a:p>
          <a:p>
            <a:pPr marL="228600" lvl="0" indent="-201930" algn="l" rtl="0">
              <a:lnSpc>
                <a:spcPct val="90000"/>
              </a:lnSpc>
              <a:spcBef>
                <a:spcPts val="1000"/>
              </a:spcBef>
              <a:spcAft>
                <a:spcPts val="0"/>
              </a:spcAft>
              <a:buClr>
                <a:schemeClr val="dk1"/>
              </a:buClr>
              <a:buSzPct val="100000"/>
              <a:buChar char="•"/>
            </a:pPr>
            <a:r>
              <a:rPr lang="en-US"/>
              <a:t>ANPs: 2.8 WTE (3)</a:t>
            </a:r>
            <a:endParaRPr/>
          </a:p>
          <a:p>
            <a:pPr marL="228600" lvl="0" indent="-201930" algn="l" rtl="0">
              <a:lnSpc>
                <a:spcPct val="90000"/>
              </a:lnSpc>
              <a:spcBef>
                <a:spcPts val="1000"/>
              </a:spcBef>
              <a:spcAft>
                <a:spcPts val="0"/>
              </a:spcAft>
              <a:buClr>
                <a:schemeClr val="dk1"/>
              </a:buClr>
              <a:buSzPct val="100000"/>
              <a:buChar char="•"/>
            </a:pPr>
            <a:r>
              <a:rPr lang="en-US"/>
              <a:t>Nurses: 2.5 WTE (4) (one of whom is experienced in MH)</a:t>
            </a:r>
            <a:endParaRPr/>
          </a:p>
          <a:p>
            <a:pPr marL="228600" lvl="0" indent="-201930" algn="l" rtl="0">
              <a:lnSpc>
                <a:spcPct val="90000"/>
              </a:lnSpc>
              <a:spcBef>
                <a:spcPts val="1000"/>
              </a:spcBef>
              <a:spcAft>
                <a:spcPts val="0"/>
              </a:spcAft>
              <a:buClr>
                <a:schemeClr val="dk1"/>
              </a:buClr>
              <a:buSzPct val="100000"/>
              <a:buChar char="•"/>
            </a:pPr>
            <a:r>
              <a:rPr lang="en-US"/>
              <a:t>HCAs: 3 WTE (4)</a:t>
            </a:r>
            <a:endParaRPr/>
          </a:p>
          <a:p>
            <a:pPr marL="228600" lvl="0" indent="-201930" algn="l" rtl="0">
              <a:lnSpc>
                <a:spcPct val="90000"/>
              </a:lnSpc>
              <a:spcBef>
                <a:spcPts val="1000"/>
              </a:spcBef>
              <a:spcAft>
                <a:spcPts val="0"/>
              </a:spcAft>
              <a:buClr>
                <a:schemeClr val="dk1"/>
              </a:buClr>
              <a:buSzPct val="100000"/>
              <a:buChar char="•"/>
            </a:pPr>
            <a:r>
              <a:rPr lang="en-US"/>
              <a:t>Clinical Pharmacists: 2.5 WTE (4)</a:t>
            </a:r>
            <a:endParaRPr/>
          </a:p>
          <a:p>
            <a:pPr marL="228600" lvl="0" indent="-201930" algn="l" rtl="0">
              <a:lnSpc>
                <a:spcPct val="90000"/>
              </a:lnSpc>
              <a:spcBef>
                <a:spcPts val="1000"/>
              </a:spcBef>
              <a:spcAft>
                <a:spcPts val="0"/>
              </a:spcAft>
              <a:buClr>
                <a:schemeClr val="dk1"/>
              </a:buClr>
              <a:buSzPct val="100000"/>
              <a:buChar char="•"/>
            </a:pPr>
            <a:r>
              <a:rPr lang="en-US"/>
              <a:t>Care Coordinators: 1.75 WTE (2)</a:t>
            </a:r>
            <a:endParaRPr/>
          </a:p>
          <a:p>
            <a:pPr marL="228600" lvl="0" indent="-201930" algn="l" rtl="0">
              <a:lnSpc>
                <a:spcPct val="90000"/>
              </a:lnSpc>
              <a:spcBef>
                <a:spcPts val="1000"/>
              </a:spcBef>
              <a:spcAft>
                <a:spcPts val="0"/>
              </a:spcAft>
              <a:buClr>
                <a:schemeClr val="dk1"/>
              </a:buClr>
              <a:buSzPct val="100000"/>
              <a:buChar char="•"/>
            </a:pPr>
            <a:r>
              <a:rPr lang="en-US"/>
              <a:t>MH Worker: 0.25 WTE (1)</a:t>
            </a:r>
            <a:endParaRPr/>
          </a:p>
          <a:p>
            <a:pPr marL="228600" lvl="0" indent="-201930" algn="l" rtl="0">
              <a:lnSpc>
                <a:spcPct val="90000"/>
              </a:lnSpc>
              <a:spcBef>
                <a:spcPts val="1000"/>
              </a:spcBef>
              <a:spcAft>
                <a:spcPts val="0"/>
              </a:spcAft>
              <a:buClr>
                <a:schemeClr val="dk1"/>
              </a:buClr>
              <a:buSzPct val="100000"/>
              <a:buChar char="•"/>
            </a:pPr>
            <a:r>
              <a:rPr lang="en-US"/>
              <a:t>Social Prescribers: 1.0 WTE (4)</a:t>
            </a:r>
            <a:endParaRPr/>
          </a:p>
          <a:p>
            <a:pPr marL="228600" lvl="0" indent="-201930" algn="l" rtl="0">
              <a:lnSpc>
                <a:spcPct val="90000"/>
              </a:lnSpc>
              <a:spcBef>
                <a:spcPts val="1000"/>
              </a:spcBef>
              <a:spcAft>
                <a:spcPts val="0"/>
              </a:spcAft>
              <a:buClr>
                <a:schemeClr val="dk1"/>
              </a:buClr>
              <a:buSzPct val="100000"/>
              <a:buChar char="•"/>
            </a:pPr>
            <a:r>
              <a:rPr lang="en-US"/>
              <a:t>Digital and Transformation Lead: 0.3  (1)</a:t>
            </a:r>
            <a:endParaRPr/>
          </a:p>
          <a:p>
            <a:pPr marL="228600" lvl="0" indent="-201930" algn="l" rtl="0">
              <a:lnSpc>
                <a:spcPct val="90000"/>
              </a:lnSpc>
              <a:spcBef>
                <a:spcPts val="1000"/>
              </a:spcBef>
              <a:spcAft>
                <a:spcPts val="0"/>
              </a:spcAft>
              <a:buClr>
                <a:schemeClr val="dk1"/>
              </a:buClr>
              <a:buSzPct val="100000"/>
              <a:buChar char="•"/>
            </a:pPr>
            <a:r>
              <a:rPr lang="en-US"/>
              <a:t>? Nurse Associates and Trainee Nurse Associates</a:t>
            </a:r>
            <a:endParaRPr/>
          </a:p>
          <a:p>
            <a:pPr marL="228600" lvl="0" indent="-201930" algn="l" rtl="0">
              <a:lnSpc>
                <a:spcPct val="90000"/>
              </a:lnSpc>
              <a:spcBef>
                <a:spcPts val="1000"/>
              </a:spcBef>
              <a:spcAft>
                <a:spcPts val="0"/>
              </a:spcAft>
              <a:buClr>
                <a:schemeClr val="dk1"/>
              </a:buClr>
              <a:buSzPct val="100000"/>
              <a:buChar char="•"/>
            </a:pPr>
            <a:r>
              <a:rPr lang="en-US"/>
              <a:t>? GP Assistants</a:t>
            </a:r>
            <a:endParaRPr/>
          </a:p>
          <a:p>
            <a:pPr marL="0" lvl="0" indent="0" algn="l" rtl="0">
              <a:lnSpc>
                <a:spcPct val="90000"/>
              </a:lnSpc>
              <a:spcBef>
                <a:spcPts val="1000"/>
              </a:spcBef>
              <a:spcAft>
                <a:spcPts val="0"/>
              </a:spcAft>
              <a:buClr>
                <a:schemeClr val="dk1"/>
              </a:buClr>
              <a:buSzPct val="100000"/>
              <a:buNone/>
            </a:pPr>
            <a:endParaRPr/>
          </a:p>
        </p:txBody>
      </p:sp>
      <p:sp>
        <p:nvSpPr>
          <p:cNvPr id="194" name="Google Shape;194;p25"/>
          <p:cNvSpPr txBox="1"/>
          <p:nvPr/>
        </p:nvSpPr>
        <p:spPr>
          <a:xfrm>
            <a:off x="756550" y="5950925"/>
            <a:ext cx="10816500" cy="766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a:solidFill>
                  <a:schemeClr val="dk1"/>
                </a:solidFill>
                <a:latin typeface="Calibri"/>
                <a:ea typeface="Calibri"/>
                <a:cs typeface="Calibri"/>
                <a:sym typeface="Calibri"/>
              </a:rPr>
              <a:t>Non-clinical workforce</a:t>
            </a:r>
            <a:endParaRPr>
              <a:solidFill>
                <a:schemeClr val="dk1"/>
              </a:solidFill>
              <a:latin typeface="Calibri"/>
              <a:ea typeface="Calibri"/>
              <a:cs typeface="Calibri"/>
              <a:sym typeface="Calibri"/>
            </a:endParaRPr>
          </a:p>
          <a:p>
            <a:pPr marL="228600" lvl="0" indent="-139700" algn="l" rtl="0">
              <a:lnSpc>
                <a:spcPct val="90000"/>
              </a:lnSpc>
              <a:spcBef>
                <a:spcPts val="0"/>
              </a:spcBef>
              <a:spcAft>
                <a:spcPts val="0"/>
              </a:spcAft>
              <a:buClr>
                <a:schemeClr val="dk1"/>
              </a:buClr>
              <a:buSzPts val="1400"/>
              <a:buChar char="•"/>
            </a:pPr>
            <a:r>
              <a:rPr lang="en-US">
                <a:solidFill>
                  <a:schemeClr val="dk1"/>
                </a:solidFill>
                <a:latin typeface="Calibri"/>
                <a:ea typeface="Calibri"/>
                <a:cs typeface="Calibri"/>
                <a:sym typeface="Calibri"/>
              </a:rPr>
              <a:t>Much more streamlined and retiring staff did not necessarily need replacing</a:t>
            </a:r>
            <a:endParaRPr>
              <a:solidFill>
                <a:schemeClr val="dk1"/>
              </a:solidFill>
              <a:latin typeface="Calibri"/>
              <a:ea typeface="Calibri"/>
              <a:cs typeface="Calibri"/>
              <a:sym typeface="Calibri"/>
            </a:endParaRPr>
          </a:p>
          <a:p>
            <a:pPr marL="228600" lvl="0" indent="-139700" algn="l" rtl="0">
              <a:lnSpc>
                <a:spcPct val="90000"/>
              </a:lnSpc>
              <a:spcBef>
                <a:spcPts val="0"/>
              </a:spcBef>
              <a:spcAft>
                <a:spcPts val="0"/>
              </a:spcAft>
              <a:buClr>
                <a:schemeClr val="dk1"/>
              </a:buClr>
              <a:buSzPts val="1400"/>
              <a:buChar char="•"/>
            </a:pPr>
            <a:r>
              <a:rPr lang="en-US">
                <a:solidFill>
                  <a:schemeClr val="dk1"/>
                </a:solidFill>
                <a:latin typeface="Calibri"/>
                <a:ea typeface="Calibri"/>
                <a:cs typeface="Calibri"/>
                <a:sym typeface="Calibri"/>
              </a:rPr>
              <a:t>Restructured management team - moving away from a top heavy approach</a:t>
            </a:r>
            <a:endParaRPr/>
          </a:p>
        </p:txBody>
      </p:sp>
    </p:spTree>
    <p:extLst>
      <p:ext uri="{BB962C8B-B14F-4D97-AF65-F5344CB8AC3E}">
        <p14:creationId xmlns:p14="http://schemas.microsoft.com/office/powerpoint/2010/main" val="2005153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26"/>
          <p:cNvPicPr preferRelativeResize="0"/>
          <p:nvPr/>
        </p:nvPicPr>
        <p:blipFill>
          <a:blip r:embed="rId3">
            <a:alphaModFix/>
          </a:blip>
          <a:stretch>
            <a:fillRect/>
          </a:stretch>
        </p:blipFill>
        <p:spPr>
          <a:xfrm>
            <a:off x="1257300" y="661988"/>
            <a:ext cx="9677400" cy="5534025"/>
          </a:xfrm>
          <a:prstGeom prst="rect">
            <a:avLst/>
          </a:prstGeom>
          <a:noFill/>
          <a:ln>
            <a:noFill/>
          </a:ln>
        </p:spPr>
      </p:pic>
    </p:spTree>
    <p:extLst>
      <p:ext uri="{BB962C8B-B14F-4D97-AF65-F5344CB8AC3E}">
        <p14:creationId xmlns:p14="http://schemas.microsoft.com/office/powerpoint/2010/main" val="2100782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7"/>
          <p:cNvPicPr preferRelativeResize="0"/>
          <p:nvPr/>
        </p:nvPicPr>
        <p:blipFill>
          <a:blip r:embed="rId3">
            <a:alphaModFix/>
          </a:blip>
          <a:stretch>
            <a:fillRect/>
          </a:stretch>
        </p:blipFill>
        <p:spPr>
          <a:xfrm>
            <a:off x="1300163" y="357188"/>
            <a:ext cx="9591675" cy="6143625"/>
          </a:xfrm>
          <a:prstGeom prst="rect">
            <a:avLst/>
          </a:prstGeom>
          <a:noFill/>
          <a:ln>
            <a:noFill/>
          </a:ln>
        </p:spPr>
      </p:pic>
    </p:spTree>
    <p:extLst>
      <p:ext uri="{BB962C8B-B14F-4D97-AF65-F5344CB8AC3E}">
        <p14:creationId xmlns:p14="http://schemas.microsoft.com/office/powerpoint/2010/main" val="3426342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8"/>
          <p:cNvPicPr preferRelativeResize="0"/>
          <p:nvPr/>
        </p:nvPicPr>
        <p:blipFill>
          <a:blip r:embed="rId3">
            <a:alphaModFix/>
          </a:blip>
          <a:stretch>
            <a:fillRect/>
          </a:stretch>
        </p:blipFill>
        <p:spPr>
          <a:xfrm>
            <a:off x="1238250" y="533400"/>
            <a:ext cx="9715500" cy="5791200"/>
          </a:xfrm>
          <a:prstGeom prst="rect">
            <a:avLst/>
          </a:prstGeom>
          <a:noFill/>
          <a:ln>
            <a:noFill/>
          </a:ln>
        </p:spPr>
      </p:pic>
    </p:spTree>
    <p:extLst>
      <p:ext uri="{BB962C8B-B14F-4D97-AF65-F5344CB8AC3E}">
        <p14:creationId xmlns:p14="http://schemas.microsoft.com/office/powerpoint/2010/main" val="4137276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Do we use improved access schemes more?</a:t>
            </a:r>
            <a:endParaRPr/>
          </a:p>
        </p:txBody>
      </p:sp>
      <p:pic>
        <p:nvPicPr>
          <p:cNvPr id="215" name="Google Shape;215;p29"/>
          <p:cNvPicPr preferRelativeResize="0"/>
          <p:nvPr/>
        </p:nvPicPr>
        <p:blipFill>
          <a:blip r:embed="rId3">
            <a:alphaModFix/>
          </a:blip>
          <a:stretch>
            <a:fillRect/>
          </a:stretch>
        </p:blipFill>
        <p:spPr>
          <a:xfrm>
            <a:off x="1262950" y="1572300"/>
            <a:ext cx="9666100" cy="4980825"/>
          </a:xfrm>
          <a:prstGeom prst="rect">
            <a:avLst/>
          </a:prstGeom>
          <a:noFill/>
          <a:ln>
            <a:noFill/>
          </a:ln>
        </p:spPr>
      </p:pic>
    </p:spTree>
    <p:extLst>
      <p:ext uri="{BB962C8B-B14F-4D97-AF65-F5344CB8AC3E}">
        <p14:creationId xmlns:p14="http://schemas.microsoft.com/office/powerpoint/2010/main" val="1179780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Do we use emergency services more?</a:t>
            </a:r>
            <a:endParaRPr/>
          </a:p>
        </p:txBody>
      </p:sp>
      <p:sp>
        <p:nvSpPr>
          <p:cNvPr id="221" name="Google Shape;221;p3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406400" algn="l" rtl="0">
              <a:lnSpc>
                <a:spcPct val="115000"/>
              </a:lnSpc>
              <a:spcBef>
                <a:spcPts val="0"/>
              </a:spcBef>
              <a:spcAft>
                <a:spcPts val="0"/>
              </a:spcAft>
              <a:buClr>
                <a:srgbClr val="000000"/>
              </a:buClr>
              <a:buSzPts val="2800"/>
              <a:buChar char="❏"/>
            </a:pPr>
            <a:r>
              <a:rPr lang="en-US"/>
              <a:t>Frequent A+E attendance/WIC (&gt;3 in last 6m): 0.6% (78)</a:t>
            </a:r>
            <a:endParaRPr>
              <a:solidFill>
                <a:srgbClr val="000000"/>
              </a:solidFill>
            </a:endParaRPr>
          </a:p>
          <a:p>
            <a:pPr marL="457200" lvl="0" indent="-406400" algn="l" rtl="0">
              <a:lnSpc>
                <a:spcPct val="115000"/>
              </a:lnSpc>
              <a:spcBef>
                <a:spcPts val="0"/>
              </a:spcBef>
              <a:spcAft>
                <a:spcPts val="0"/>
              </a:spcAft>
              <a:buClr>
                <a:srgbClr val="000000"/>
              </a:buClr>
              <a:buSzPts val="2800"/>
              <a:buChar char="❏"/>
            </a:pPr>
            <a:r>
              <a:rPr lang="en-US">
                <a:solidFill>
                  <a:srgbClr val="000000"/>
                </a:solidFill>
              </a:rPr>
              <a:t>Frequent A+E attendance (&gt;3 in last 6m): 0.4% (58)</a:t>
            </a:r>
            <a:endParaRPr>
              <a:solidFill>
                <a:srgbClr val="000000"/>
              </a:solidFill>
            </a:endParaRPr>
          </a:p>
          <a:p>
            <a:pPr marL="457200" lvl="0" indent="-406400" algn="l" rtl="0">
              <a:lnSpc>
                <a:spcPct val="115000"/>
              </a:lnSpc>
              <a:spcBef>
                <a:spcPts val="0"/>
              </a:spcBef>
              <a:spcAft>
                <a:spcPts val="0"/>
              </a:spcAft>
              <a:buClr>
                <a:srgbClr val="000000"/>
              </a:buClr>
              <a:buSzPts val="2800"/>
              <a:buChar char="❏"/>
            </a:pPr>
            <a:r>
              <a:rPr lang="en-US">
                <a:solidFill>
                  <a:srgbClr val="000000"/>
                </a:solidFill>
              </a:rPr>
              <a:t>Frequent emergency hospital admissions (&gt;3 in last 6 m): 0% (0)</a:t>
            </a:r>
            <a:endParaRPr>
              <a:solidFill>
                <a:srgbClr val="000000"/>
              </a:solidFill>
            </a:endParaRPr>
          </a:p>
          <a:p>
            <a:pPr marL="457200" lvl="0" indent="-406400" algn="l" rtl="0">
              <a:lnSpc>
                <a:spcPct val="115000"/>
              </a:lnSpc>
              <a:spcBef>
                <a:spcPts val="0"/>
              </a:spcBef>
              <a:spcAft>
                <a:spcPts val="0"/>
              </a:spcAft>
              <a:buClr>
                <a:srgbClr val="000000"/>
              </a:buClr>
              <a:buSzPts val="2800"/>
              <a:buChar char="❏"/>
            </a:pPr>
            <a:r>
              <a:rPr lang="en-US">
                <a:solidFill>
                  <a:srgbClr val="000000"/>
                </a:solidFill>
              </a:rPr>
              <a:t>Frequent OOH attendance (&gt;3 in last 6m): 0.0% (2)</a:t>
            </a:r>
            <a:endParaRPr>
              <a:solidFill>
                <a:srgbClr val="000000"/>
              </a:solidFill>
            </a:endParaRPr>
          </a:p>
          <a:p>
            <a:pPr marL="457200" lvl="0" indent="-406400" algn="l" rtl="0">
              <a:lnSpc>
                <a:spcPct val="115000"/>
              </a:lnSpc>
              <a:spcBef>
                <a:spcPts val="0"/>
              </a:spcBef>
              <a:spcAft>
                <a:spcPts val="0"/>
              </a:spcAft>
              <a:buClr>
                <a:srgbClr val="000000"/>
              </a:buClr>
              <a:buSzPts val="2800"/>
              <a:buChar char="❏"/>
            </a:pPr>
            <a:r>
              <a:rPr lang="en-US">
                <a:solidFill>
                  <a:srgbClr val="000000"/>
                </a:solidFill>
              </a:rPr>
              <a:t>Frequent GP attendance (&gt;18 in last 3m): 0.08% (10)</a:t>
            </a:r>
            <a:endParaRPr>
              <a:solidFill>
                <a:srgbClr val="000000"/>
              </a:solidFill>
            </a:endParaRPr>
          </a:p>
          <a:p>
            <a:pPr marL="457200" lvl="0" indent="-406400" algn="l" rtl="0">
              <a:lnSpc>
                <a:spcPct val="115000"/>
              </a:lnSpc>
              <a:spcBef>
                <a:spcPts val="0"/>
              </a:spcBef>
              <a:spcAft>
                <a:spcPts val="0"/>
              </a:spcAft>
              <a:buClr>
                <a:srgbClr val="000000"/>
              </a:buClr>
              <a:buSzPts val="2800"/>
              <a:buChar char="❏"/>
            </a:pPr>
            <a:r>
              <a:rPr lang="en-US">
                <a:solidFill>
                  <a:srgbClr val="000000"/>
                </a:solidFill>
              </a:rPr>
              <a:t>Frequent Home visits (&gt;6 in last 1y): 0.0% (1)</a:t>
            </a:r>
            <a:endParaRPr>
              <a:solidFill>
                <a:srgbClr val="000000"/>
              </a:solidFill>
            </a:endParaRPr>
          </a:p>
          <a:p>
            <a:pPr marL="0" lvl="0" indent="0" algn="l" rtl="0">
              <a:spcBef>
                <a:spcPts val="1000"/>
              </a:spcBef>
              <a:spcAft>
                <a:spcPts val="0"/>
              </a:spcAft>
              <a:buNone/>
            </a:pPr>
            <a:endParaRPr/>
          </a:p>
        </p:txBody>
      </p:sp>
    </p:spTree>
    <p:extLst>
      <p:ext uri="{BB962C8B-B14F-4D97-AF65-F5344CB8AC3E}">
        <p14:creationId xmlns:p14="http://schemas.microsoft.com/office/powerpoint/2010/main" val="3662507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1"/>
          <p:cNvSpPr txBox="1">
            <a:spLocks noGrp="1"/>
          </p:cNvSpPr>
          <p:nvPr>
            <p:ph type="title"/>
          </p:nvPr>
        </p:nvSpPr>
        <p:spPr>
          <a:xfrm>
            <a:off x="838200" y="365125"/>
            <a:ext cx="3044100" cy="2402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Prescribing</a:t>
            </a:r>
            <a:endParaRPr/>
          </a:p>
        </p:txBody>
      </p:sp>
      <p:sp>
        <p:nvSpPr>
          <p:cNvPr id="227" name="Google Shape;227;p3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Improved</a:t>
            </a:r>
            <a:endParaRPr/>
          </a:p>
        </p:txBody>
      </p:sp>
      <p:pic>
        <p:nvPicPr>
          <p:cNvPr id="228" name="Google Shape;228;p31"/>
          <p:cNvPicPr preferRelativeResize="0"/>
          <p:nvPr/>
        </p:nvPicPr>
        <p:blipFill>
          <a:blip r:embed="rId3">
            <a:alphaModFix/>
          </a:blip>
          <a:stretch>
            <a:fillRect/>
          </a:stretch>
        </p:blipFill>
        <p:spPr>
          <a:xfrm>
            <a:off x="7898977" y="606300"/>
            <a:ext cx="4194997" cy="3057525"/>
          </a:xfrm>
          <a:prstGeom prst="rect">
            <a:avLst/>
          </a:prstGeom>
          <a:noFill/>
          <a:ln>
            <a:noFill/>
          </a:ln>
        </p:spPr>
      </p:pic>
      <p:pic>
        <p:nvPicPr>
          <p:cNvPr id="229" name="Google Shape;229;p31"/>
          <p:cNvPicPr preferRelativeResize="0"/>
          <p:nvPr/>
        </p:nvPicPr>
        <p:blipFill>
          <a:blip r:embed="rId4">
            <a:alphaModFix/>
          </a:blip>
          <a:stretch>
            <a:fillRect/>
          </a:stretch>
        </p:blipFill>
        <p:spPr>
          <a:xfrm>
            <a:off x="7960850" y="3611266"/>
            <a:ext cx="4195000" cy="2938308"/>
          </a:xfrm>
          <a:prstGeom prst="rect">
            <a:avLst/>
          </a:prstGeom>
          <a:noFill/>
          <a:ln>
            <a:noFill/>
          </a:ln>
        </p:spPr>
      </p:pic>
      <p:pic>
        <p:nvPicPr>
          <p:cNvPr id="230" name="Google Shape;230;p31"/>
          <p:cNvPicPr preferRelativeResize="0"/>
          <p:nvPr/>
        </p:nvPicPr>
        <p:blipFill>
          <a:blip r:embed="rId5">
            <a:alphaModFix/>
          </a:blip>
          <a:stretch>
            <a:fillRect/>
          </a:stretch>
        </p:blipFill>
        <p:spPr>
          <a:xfrm>
            <a:off x="3882200" y="3663836"/>
            <a:ext cx="4194999" cy="2940163"/>
          </a:xfrm>
          <a:prstGeom prst="rect">
            <a:avLst/>
          </a:prstGeom>
          <a:noFill/>
          <a:ln>
            <a:noFill/>
          </a:ln>
        </p:spPr>
      </p:pic>
      <p:pic>
        <p:nvPicPr>
          <p:cNvPr id="231" name="Google Shape;231;p31"/>
          <p:cNvPicPr preferRelativeResize="0"/>
          <p:nvPr/>
        </p:nvPicPr>
        <p:blipFill>
          <a:blip r:embed="rId6">
            <a:alphaModFix/>
          </a:blip>
          <a:stretch>
            <a:fillRect/>
          </a:stretch>
        </p:blipFill>
        <p:spPr>
          <a:xfrm>
            <a:off x="3998550" y="658836"/>
            <a:ext cx="3962300" cy="2952450"/>
          </a:xfrm>
          <a:prstGeom prst="rect">
            <a:avLst/>
          </a:prstGeom>
          <a:noFill/>
          <a:ln>
            <a:noFill/>
          </a:ln>
        </p:spPr>
      </p:pic>
      <p:pic>
        <p:nvPicPr>
          <p:cNvPr id="232" name="Google Shape;232;p31"/>
          <p:cNvPicPr preferRelativeResize="0"/>
          <p:nvPr/>
        </p:nvPicPr>
        <p:blipFill>
          <a:blip r:embed="rId7">
            <a:alphaModFix/>
          </a:blip>
          <a:stretch>
            <a:fillRect/>
          </a:stretch>
        </p:blipFill>
        <p:spPr>
          <a:xfrm>
            <a:off x="0" y="3611275"/>
            <a:ext cx="3962300" cy="2759453"/>
          </a:xfrm>
          <a:prstGeom prst="rect">
            <a:avLst/>
          </a:prstGeom>
          <a:noFill/>
          <a:ln>
            <a:noFill/>
          </a:ln>
        </p:spPr>
      </p:pic>
    </p:spTree>
    <p:extLst>
      <p:ext uri="{BB962C8B-B14F-4D97-AF65-F5344CB8AC3E}">
        <p14:creationId xmlns:p14="http://schemas.microsoft.com/office/powerpoint/2010/main" val="428546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Outcomes</a:t>
            </a:r>
            <a:endParaRPr/>
          </a:p>
        </p:txBody>
      </p:sp>
      <p:sp>
        <p:nvSpPr>
          <p:cNvPr id="238" name="Google Shape;238;p3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Improved registers across the board</a:t>
            </a:r>
            <a:endParaRPr/>
          </a:p>
          <a:p>
            <a:pPr marL="457200" lvl="0" indent="-342900" algn="l" rtl="0">
              <a:spcBef>
                <a:spcPts val="0"/>
              </a:spcBef>
              <a:spcAft>
                <a:spcPts val="0"/>
              </a:spcAft>
              <a:buSzPts val="1800"/>
              <a:buChar char="•"/>
            </a:pPr>
            <a:r>
              <a:rPr lang="en-US"/>
              <a:t>100% QOF achievement apart from V&amp;I indicators</a:t>
            </a:r>
            <a:endParaRPr/>
          </a:p>
          <a:p>
            <a:pPr marL="457200" lvl="0" indent="-342900" algn="l" rtl="0">
              <a:spcBef>
                <a:spcPts val="0"/>
              </a:spcBef>
              <a:spcAft>
                <a:spcPts val="0"/>
              </a:spcAft>
              <a:buSzPts val="1800"/>
              <a:buChar char="•"/>
            </a:pPr>
            <a:r>
              <a:rPr lang="en-US"/>
              <a:t>(Projected)Improved QOF out-turn than previous year with only 90% of the indicators</a:t>
            </a:r>
            <a:endParaRPr/>
          </a:p>
          <a:p>
            <a:pPr marL="457200" lvl="0" indent="-342900" algn="l" rtl="0">
              <a:spcBef>
                <a:spcPts val="0"/>
              </a:spcBef>
              <a:spcAft>
                <a:spcPts val="0"/>
              </a:spcAft>
              <a:buSzPts val="1800"/>
              <a:buChar char="•"/>
            </a:pPr>
            <a:r>
              <a:rPr lang="en-US"/>
              <a:t>Complete turn around in local prescribing metrics</a:t>
            </a:r>
            <a:endParaRPr/>
          </a:p>
          <a:p>
            <a:pPr marL="457200" lvl="0" indent="-342900" algn="l" rtl="0">
              <a:spcBef>
                <a:spcPts val="0"/>
              </a:spcBef>
              <a:spcAft>
                <a:spcPts val="0"/>
              </a:spcAft>
              <a:buSzPts val="1800"/>
              <a:buChar char="•"/>
            </a:pPr>
            <a:r>
              <a:rPr lang="en-US"/>
              <a:t>Better performance on local contracts</a:t>
            </a:r>
            <a:endParaRPr/>
          </a:p>
          <a:p>
            <a:pPr marL="457200" lvl="0" indent="-342900" algn="l" rtl="0">
              <a:spcBef>
                <a:spcPts val="0"/>
              </a:spcBef>
              <a:spcAft>
                <a:spcPts val="0"/>
              </a:spcAft>
              <a:buSzPts val="1800"/>
              <a:buChar char="•"/>
            </a:pPr>
            <a:r>
              <a:rPr lang="en-US"/>
              <a:t>Staff retention</a:t>
            </a:r>
            <a:endParaRPr/>
          </a:p>
          <a:p>
            <a:pPr marL="457200" lvl="0" indent="-342900" algn="l" rtl="0">
              <a:spcBef>
                <a:spcPts val="0"/>
              </a:spcBef>
              <a:spcAft>
                <a:spcPts val="0"/>
              </a:spcAft>
              <a:buSzPts val="1800"/>
              <a:buChar char="•"/>
            </a:pPr>
            <a:r>
              <a:rPr lang="en-US"/>
              <a:t>Job satisfaction</a:t>
            </a:r>
            <a:endParaRPr/>
          </a:p>
        </p:txBody>
      </p:sp>
    </p:spTree>
    <p:extLst>
      <p:ext uri="{BB962C8B-B14F-4D97-AF65-F5344CB8AC3E}">
        <p14:creationId xmlns:p14="http://schemas.microsoft.com/office/powerpoint/2010/main" val="2426936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Future?</a:t>
            </a:r>
            <a:endParaRPr/>
          </a:p>
        </p:txBody>
      </p:sp>
      <p:sp>
        <p:nvSpPr>
          <p:cNvPr id="244" name="Google Shape;244;p33"/>
          <p:cNvSpPr txBox="1">
            <a:spLocks noGrp="1"/>
          </p:cNvSpPr>
          <p:nvPr>
            <p:ph type="body" idx="1"/>
          </p:nvPr>
        </p:nvSpPr>
        <p:spPr>
          <a:xfrm>
            <a:off x="838200" y="1825625"/>
            <a:ext cx="10515600" cy="43845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1000"/>
              </a:spcBef>
              <a:spcAft>
                <a:spcPts val="0"/>
              </a:spcAft>
              <a:buClr>
                <a:schemeClr val="dk1"/>
              </a:buClr>
              <a:buSzPts val="2800"/>
              <a:buChar char="•"/>
            </a:pPr>
            <a:r>
              <a:rPr lang="en-US"/>
              <a:t>More ownership of patients with chronic diseases/long term conditions</a:t>
            </a:r>
            <a:endParaRPr/>
          </a:p>
          <a:p>
            <a:pPr marL="228600" lvl="0" indent="-228600" algn="l" rtl="0">
              <a:lnSpc>
                <a:spcPct val="90000"/>
              </a:lnSpc>
              <a:spcBef>
                <a:spcPts val="1000"/>
              </a:spcBef>
              <a:spcAft>
                <a:spcPts val="0"/>
              </a:spcAft>
              <a:buClr>
                <a:schemeClr val="dk1"/>
              </a:buClr>
              <a:buSzPts val="2800"/>
              <a:buChar char="•"/>
            </a:pPr>
            <a:r>
              <a:rPr lang="en-US"/>
              <a:t>Research focus</a:t>
            </a:r>
            <a:endParaRPr/>
          </a:p>
          <a:p>
            <a:pPr marL="228600" lvl="0" indent="-228600" algn="l" rtl="0">
              <a:lnSpc>
                <a:spcPct val="90000"/>
              </a:lnSpc>
              <a:spcBef>
                <a:spcPts val="1000"/>
              </a:spcBef>
              <a:spcAft>
                <a:spcPts val="0"/>
              </a:spcAft>
              <a:buClr>
                <a:schemeClr val="dk1"/>
              </a:buClr>
              <a:buSzPts val="2800"/>
              <a:buChar char="•"/>
            </a:pPr>
            <a:r>
              <a:rPr lang="en-US"/>
              <a:t>Role of SGLT2 inhibitors in coexisting COPD</a:t>
            </a:r>
            <a:endParaRPr/>
          </a:p>
          <a:p>
            <a:pPr marL="228600" lvl="0" indent="-228600" algn="l" rtl="0">
              <a:lnSpc>
                <a:spcPct val="90000"/>
              </a:lnSpc>
              <a:spcBef>
                <a:spcPts val="1000"/>
              </a:spcBef>
              <a:spcAft>
                <a:spcPts val="0"/>
              </a:spcAft>
              <a:buClr>
                <a:schemeClr val="dk1"/>
              </a:buClr>
              <a:buSzPts val="2800"/>
              <a:buChar char="•"/>
            </a:pPr>
            <a:r>
              <a:rPr lang="en-US"/>
              <a:t>CKD focus</a:t>
            </a:r>
            <a:endParaRPr/>
          </a:p>
          <a:p>
            <a:pPr marL="228600" lvl="0" indent="-228600" algn="l" rtl="0">
              <a:lnSpc>
                <a:spcPct val="90000"/>
              </a:lnSpc>
              <a:spcBef>
                <a:spcPts val="1000"/>
              </a:spcBef>
              <a:spcAft>
                <a:spcPts val="0"/>
              </a:spcAft>
              <a:buClr>
                <a:schemeClr val="dk1"/>
              </a:buClr>
              <a:buSzPts val="2800"/>
              <a:buChar char="•"/>
            </a:pPr>
            <a:r>
              <a:rPr lang="en-US"/>
              <a:t>More focused management of Asthma/COPD</a:t>
            </a:r>
            <a:endParaRPr/>
          </a:p>
          <a:p>
            <a:pPr marL="228600" lvl="0" indent="-228600" algn="l" rtl="0">
              <a:lnSpc>
                <a:spcPct val="90000"/>
              </a:lnSpc>
              <a:spcBef>
                <a:spcPts val="1000"/>
              </a:spcBef>
              <a:spcAft>
                <a:spcPts val="0"/>
              </a:spcAft>
              <a:buClr>
                <a:schemeClr val="dk1"/>
              </a:buClr>
              <a:buSzPts val="2800"/>
              <a:buChar char="•"/>
            </a:pPr>
            <a:r>
              <a:rPr lang="en-US"/>
              <a:t>Lipid pathway pilot</a:t>
            </a:r>
            <a:endParaRPr/>
          </a:p>
          <a:p>
            <a:pPr marL="228600" lvl="0" indent="-228600" algn="l" rtl="0">
              <a:lnSpc>
                <a:spcPct val="90000"/>
              </a:lnSpc>
              <a:spcBef>
                <a:spcPts val="1000"/>
              </a:spcBef>
              <a:spcAft>
                <a:spcPts val="0"/>
              </a:spcAft>
              <a:buClr>
                <a:schemeClr val="dk1"/>
              </a:buClr>
              <a:buSzPts val="2800"/>
              <a:buChar char="•"/>
            </a:pPr>
            <a:r>
              <a:rPr lang="en-US"/>
              <a:t>Expansion of training</a:t>
            </a:r>
            <a:endParaRPr/>
          </a:p>
          <a:p>
            <a:pPr marL="228600" lvl="0" indent="-228600" algn="l" rtl="0">
              <a:lnSpc>
                <a:spcPct val="90000"/>
              </a:lnSpc>
              <a:spcBef>
                <a:spcPts val="1000"/>
              </a:spcBef>
              <a:spcAft>
                <a:spcPts val="0"/>
              </a:spcAft>
              <a:buClr>
                <a:schemeClr val="dk1"/>
              </a:buClr>
              <a:buSzPts val="2800"/>
              <a:buChar char="•"/>
            </a:pPr>
            <a:r>
              <a:rPr lang="en-US"/>
              <a:t>Digital decision aids/tools for staff/patients</a:t>
            </a:r>
            <a:endParaRPr/>
          </a:p>
        </p:txBody>
      </p:sp>
    </p:spTree>
    <p:extLst>
      <p:ext uri="{BB962C8B-B14F-4D97-AF65-F5344CB8AC3E}">
        <p14:creationId xmlns:p14="http://schemas.microsoft.com/office/powerpoint/2010/main" val="122337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154DCF-7EC7-9410-3DF9-D27603FB6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2755" y="1615983"/>
            <a:ext cx="4042695" cy="40426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D8F9D97-BB93-16A7-D597-7D105F780DDC}"/>
              </a:ext>
            </a:extLst>
          </p:cNvPr>
          <p:cNvSpPr txBox="1"/>
          <p:nvPr/>
        </p:nvSpPr>
        <p:spPr>
          <a:xfrm>
            <a:off x="344557" y="1251438"/>
            <a:ext cx="6944139" cy="5262979"/>
          </a:xfrm>
          <a:prstGeom prst="rect">
            <a:avLst/>
          </a:prstGeom>
          <a:noFill/>
        </p:spPr>
        <p:txBody>
          <a:bodyPr wrap="square">
            <a:spAutoFit/>
          </a:bodyPr>
          <a:lstStyle/>
          <a:p>
            <a:pPr algn="l"/>
            <a:r>
              <a:rPr lang="en-US" sz="1600" b="0" i="0" dirty="0">
                <a:solidFill>
                  <a:srgbClr val="002060"/>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Shapes for doctors </a:t>
            </a:r>
            <a:r>
              <a:rPr lang="en-US" sz="1600" b="0" i="0" dirty="0">
                <a:solidFill>
                  <a:srgbClr val="000000"/>
                </a:solidFill>
                <a:effectLst/>
                <a:latin typeface="Calibri" panose="020F0502020204030204" pitchFamily="34" charset="0"/>
                <a:cs typeface="Calibri" panose="020F0502020204030204" pitchFamily="34" charset="0"/>
              </a:rPr>
              <a:t>was founded by Dr Rachel Morris, a GP with 15 years of seeing patients who were ill because of workplace stress. She decided to do something about it. </a:t>
            </a:r>
          </a:p>
          <a:p>
            <a:pPr algn="l"/>
            <a:endParaRPr lang="en-US" sz="1600" b="0" i="0" dirty="0">
              <a:solidFill>
                <a:srgbClr val="000000"/>
              </a:solidFill>
              <a:effectLst/>
              <a:latin typeface="Calibri" panose="020F0502020204030204" pitchFamily="34" charset="0"/>
              <a:cs typeface="Calibri" panose="020F0502020204030204" pitchFamily="34" charset="0"/>
            </a:endParaRPr>
          </a:p>
          <a:p>
            <a:pPr algn="l"/>
            <a:r>
              <a:rPr lang="en-US" sz="1600" b="0" i="0" dirty="0">
                <a:solidFill>
                  <a:srgbClr val="000000"/>
                </a:solidFill>
                <a:effectLst/>
                <a:latin typeface="Calibri" panose="020F0502020204030204" pitchFamily="34" charset="0"/>
                <a:cs typeface="Calibri" panose="020F0502020204030204" pitchFamily="34" charset="0"/>
              </a:rPr>
              <a:t>Rachel taught General Practice at the University of Cambridge for several years before setting up and leading the ‘Doctor as Professional’ course. This got her interested in the leadership behaviour of professionals in high stress jobs and so she trained as an Executive and Team coach. Rachel founded Wild Monday and developed the Shapes Toolkit. She regularly lectures and delivers training around the country on wellbeing at work, resilience and productivity and is also a presenter for the Red Whale Lead. Manage. Thrive! Course for GPs. She is also on faculty for the PGCert in Medical Education at the University of Cambridge.</a:t>
            </a:r>
          </a:p>
          <a:p>
            <a:pPr algn="l"/>
            <a:endParaRPr lang="en-US" sz="1600" b="0" i="0" dirty="0">
              <a:solidFill>
                <a:srgbClr val="000000"/>
              </a:solidFill>
              <a:effectLst/>
              <a:latin typeface="Calibri" panose="020F0502020204030204" pitchFamily="34" charset="0"/>
              <a:cs typeface="Calibri" panose="020F0502020204030204" pitchFamily="34" charset="0"/>
            </a:endParaRPr>
          </a:p>
          <a:p>
            <a:pPr algn="l"/>
            <a:r>
              <a:rPr lang="en-US" sz="1600" b="0" i="0" dirty="0">
                <a:solidFill>
                  <a:srgbClr val="000000"/>
                </a:solidFill>
                <a:effectLst/>
                <a:latin typeface="Calibri" panose="020F0502020204030204" pitchFamily="34" charset="0"/>
                <a:cs typeface="Calibri" panose="020F0502020204030204" pitchFamily="34" charset="0"/>
              </a:rPr>
              <a:t>Rachel works with a team of experienced associates to deliver authentic and relevant coaching and training focusing on changing behaviour. Unlike other companies who overwhelm with theory and concentrate on just one aspect of resilience alone, Wild Monday’s training focuses on making work a good place to be, as well as helping people to live well and respond to things in a resilient manner.</a:t>
            </a:r>
          </a:p>
          <a:p>
            <a:pPr algn="l"/>
            <a:endParaRPr lang="en-US" sz="1600" dirty="0">
              <a:solidFill>
                <a:srgbClr val="000000"/>
              </a:solidFill>
              <a:latin typeface="Calibri" panose="020F0502020204030204" pitchFamily="34" charset="0"/>
              <a:cs typeface="Calibri" panose="020F0502020204030204" pitchFamily="34" charset="0"/>
            </a:endParaRPr>
          </a:p>
          <a:p>
            <a:pPr algn="l"/>
            <a:r>
              <a:rPr lang="en-US" sz="1600" b="0" i="0" dirty="0">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https://youarenotafrog.com/about/</a:t>
            </a:r>
            <a:r>
              <a:rPr lang="en-US" sz="1600" b="0" i="0" dirty="0">
                <a:effectLst/>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75D89219-EFA0-494D-D830-251E7F19D09B}"/>
              </a:ext>
            </a:extLst>
          </p:cNvPr>
          <p:cNvSpPr txBox="1"/>
          <p:nvPr/>
        </p:nvSpPr>
        <p:spPr>
          <a:xfrm>
            <a:off x="344557" y="424283"/>
            <a:ext cx="7924800" cy="707886"/>
          </a:xfrm>
          <a:prstGeom prst="rect">
            <a:avLst/>
          </a:prstGeom>
          <a:noFill/>
        </p:spPr>
        <p:txBody>
          <a:bodyPr wrap="square">
            <a:spAutoFit/>
          </a:bodyPr>
          <a:lstStyle/>
          <a:p>
            <a:r>
              <a:rPr lang="en-GB" sz="4000" b="1" dirty="0">
                <a:solidFill>
                  <a:srgbClr val="7030A0"/>
                </a:solidFill>
              </a:rPr>
              <a:t>Dr Rachel Morris – Speaker Bio </a:t>
            </a:r>
          </a:p>
        </p:txBody>
      </p:sp>
    </p:spTree>
    <p:extLst>
      <p:ext uri="{BB962C8B-B14F-4D97-AF65-F5344CB8AC3E}">
        <p14:creationId xmlns:p14="http://schemas.microsoft.com/office/powerpoint/2010/main" val="414556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517392" y="2871147"/>
            <a:ext cx="6976993" cy="2637187"/>
          </a:xfrm>
        </p:spPr>
        <p:txBody>
          <a:bodyPr vert="horz" lIns="0" tIns="0" rIns="0" bIns="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GB" dirty="0"/>
          </a:p>
          <a:p>
            <a:endParaRPr lang="en-GB" dirty="0">
              <a:solidFill>
                <a:schemeClr val="bg1"/>
              </a:solidFill>
              <a:effectLst>
                <a:outerShdw blurRad="38100" dist="38100" dir="2700000" algn="tl">
                  <a:srgbClr val="000000">
                    <a:alpha val="43137"/>
                  </a:srgbClr>
                </a:outerShdw>
              </a:effectLst>
            </a:endParaRPr>
          </a:p>
          <a:p>
            <a:r>
              <a:rPr lang="en-GB" dirty="0">
                <a:solidFill>
                  <a:schemeClr val="bg1"/>
                </a:solidFill>
              </a:rPr>
              <a:t>Dr Clare Bannon</a:t>
            </a:r>
          </a:p>
          <a:p>
            <a:endParaRPr lang="en-GB" dirty="0">
              <a:solidFill>
                <a:schemeClr val="bg1"/>
              </a:solidFill>
            </a:endParaRPr>
          </a:p>
          <a:p>
            <a:r>
              <a:rPr lang="en-GB" dirty="0">
                <a:solidFill>
                  <a:schemeClr val="bg1"/>
                </a:solidFill>
              </a:rPr>
              <a:t>GPC England Deputy Chair </a:t>
            </a:r>
          </a:p>
          <a:p>
            <a:endParaRPr lang="en-GB" dirty="0"/>
          </a:p>
          <a:p>
            <a:endParaRPr lang="en-GB" dirty="0"/>
          </a:p>
        </p:txBody>
      </p:sp>
      <p:sp>
        <p:nvSpPr>
          <p:cNvPr id="4" name="Title 3"/>
          <p:cNvSpPr>
            <a:spLocks noGrp="1"/>
          </p:cNvSpPr>
          <p:nvPr>
            <p:ph type="title"/>
          </p:nvPr>
        </p:nvSpPr>
        <p:spPr>
          <a:xfrm>
            <a:off x="517392" y="341821"/>
            <a:ext cx="10082875" cy="1661993"/>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br>
              <a:rPr lang="en-GB" sz="4800" dirty="0">
                <a:solidFill>
                  <a:schemeClr val="bg1"/>
                </a:solidFill>
              </a:rPr>
            </a:br>
            <a:r>
              <a:rPr lang="en-GB" sz="4800" dirty="0">
                <a:solidFill>
                  <a:schemeClr val="bg1"/>
                </a:solidFill>
              </a:rPr>
              <a:t>What’s next for General Practice</a:t>
            </a:r>
            <a:br>
              <a:rPr lang="en-GB" sz="3733" dirty="0">
                <a:solidFill>
                  <a:schemeClr val="bg1"/>
                </a:solidFill>
              </a:rPr>
            </a:br>
            <a:r>
              <a:rPr lang="en-GB" sz="3733" dirty="0">
                <a:solidFill>
                  <a:schemeClr val="bg1"/>
                </a:solidFill>
              </a:rPr>
              <a:t>Workforce, Workload and Wellbeing in </a:t>
            </a:r>
            <a:br>
              <a:rPr lang="en-GB" sz="3733" dirty="0">
                <a:solidFill>
                  <a:schemeClr val="bg1"/>
                </a:solidFill>
              </a:rPr>
            </a:br>
            <a:r>
              <a:rPr lang="en-GB" sz="3733" dirty="0">
                <a:solidFill>
                  <a:schemeClr val="bg1"/>
                </a:solidFill>
              </a:rPr>
              <a:t>General Practice</a:t>
            </a:r>
          </a:p>
        </p:txBody>
      </p:sp>
    </p:spTree>
    <p:extLst>
      <p:ext uri="{BB962C8B-B14F-4D97-AF65-F5344CB8AC3E}">
        <p14:creationId xmlns:p14="http://schemas.microsoft.com/office/powerpoint/2010/main" val="200944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FDC5-3882-4355-A250-36D1B5A6AB26}"/>
              </a:ext>
            </a:extLst>
          </p:cNvPr>
          <p:cNvSpPr>
            <a:spLocks noGrp="1"/>
          </p:cNvSpPr>
          <p:nvPr>
            <p:ph type="title"/>
          </p:nvPr>
        </p:nvSpPr>
        <p:spPr>
          <a:xfrm>
            <a:off x="517392" y="435893"/>
            <a:ext cx="9396877" cy="658425"/>
          </a:xfrm>
        </p:spPr>
        <p:txBody>
          <a:bodyPr wrap="square" anchor="t">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Policy/political context and the ’24 contract</a:t>
            </a:r>
          </a:p>
        </p:txBody>
      </p:sp>
      <p:sp>
        <p:nvSpPr>
          <p:cNvPr id="3" name="Content Placeholder 2">
            <a:extLst>
              <a:ext uri="{FF2B5EF4-FFF2-40B4-BE49-F238E27FC236}">
                <a16:creationId xmlns:a16="http://schemas.microsoft.com/office/drawing/2014/main" id="{BABBC0FD-5B14-446B-881D-D8CAC190C477}"/>
              </a:ext>
            </a:extLst>
          </p:cNvPr>
          <p:cNvSpPr>
            <a:spLocks noGrp="1"/>
          </p:cNvSpPr>
          <p:nvPr>
            <p:ph idx="1"/>
          </p:nvPr>
        </p:nvSpPr>
        <p:spPr>
          <a:xfrm>
            <a:off x="500627" y="1675646"/>
            <a:ext cx="6646859" cy="4083188"/>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GB" dirty="0"/>
          </a:p>
          <a:p>
            <a:endParaRPr lang="en-GB" dirty="0"/>
          </a:p>
          <a:p>
            <a:endParaRPr lang="en-GB" dirty="0"/>
          </a:p>
          <a:p>
            <a:endParaRPr lang="en-GB" dirty="0"/>
          </a:p>
          <a:p>
            <a:endParaRPr lang="en-GB" dirty="0"/>
          </a:p>
          <a:p>
            <a:endParaRPr lang="en-GB" dirty="0"/>
          </a:p>
          <a:p>
            <a:endParaRPr lang="en-GB" dirty="0"/>
          </a:p>
        </p:txBody>
      </p:sp>
      <p:sp>
        <p:nvSpPr>
          <p:cNvPr id="5" name="Slide Number Placeholder 4">
            <a:extLst>
              <a:ext uri="{FF2B5EF4-FFF2-40B4-BE49-F238E27FC236}">
                <a16:creationId xmlns:a16="http://schemas.microsoft.com/office/drawing/2014/main" id="{F04AF4C7-51F9-4608-90D8-4D5C2A9A961E}"/>
              </a:ext>
            </a:extLst>
          </p:cNvPr>
          <p:cNvSpPr>
            <a:spLocks noGrp="1"/>
          </p:cNvSpPr>
          <p:nvPr>
            <p:ph type="sldNum" sz="quarter" idx="4"/>
          </p:nvPr>
        </p:nvSpPr>
        <p:spPr>
          <a:xfrm>
            <a:off x="11057468" y="6379127"/>
            <a:ext cx="341485" cy="164148"/>
          </a:xfrm>
        </p:spPr>
        <p:txBody>
          <a:bodyPr wrap="square" anchor="ctr">
            <a:normAutofit fontScale="40000" lnSpcReduction="20000"/>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pPr>
              <a:spcAft>
                <a:spcPts val="800"/>
              </a:spcAft>
            </a:pPr>
            <a:fld id="{E4E00EF0-048C-114D-ADD5-1D5ACA69D45F}" type="slidenum">
              <a:rPr lang="en-GB" smtClean="0"/>
              <a:pPr>
                <a:spcAft>
                  <a:spcPts val="800"/>
                </a:spcAft>
              </a:pPr>
              <a:t>6</a:t>
            </a:fld>
            <a:endParaRPr lang="en-GB"/>
          </a:p>
        </p:txBody>
      </p:sp>
      <p:sp>
        <p:nvSpPr>
          <p:cNvPr id="10" name="TextBox 9">
            <a:extLst>
              <a:ext uri="{FF2B5EF4-FFF2-40B4-BE49-F238E27FC236}">
                <a16:creationId xmlns:a16="http://schemas.microsoft.com/office/drawing/2014/main" id="{0248E07E-038C-45D4-A6AE-2AE3081B6F7C}"/>
              </a:ext>
            </a:extLst>
          </p:cNvPr>
          <p:cNvSpPr txBox="1"/>
          <p:nvPr/>
        </p:nvSpPr>
        <p:spPr>
          <a:xfrm>
            <a:off x="517393" y="1495077"/>
            <a:ext cx="6646860" cy="3816429"/>
          </a:xfrm>
          <a:prstGeom prst="rect">
            <a:avLst/>
          </a:prstGeom>
          <a:noFill/>
        </p:spPr>
        <p:txBody>
          <a:bodyPr wrap="square" lIns="121920" tIns="60960" rIns="121920" bIns="60960" rtlCol="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380990" indent="-380990">
              <a:buFont typeface="Arial" panose="020B0604020202020204" pitchFamily="34" charset="0"/>
              <a:buChar char="•"/>
            </a:pPr>
            <a:r>
              <a:rPr lang="en-GB" dirty="0">
                <a:ea typeface="+mn-lt"/>
                <a:cs typeface="+mn-lt"/>
              </a:rPr>
              <a:t>Patients' needs and expectations are changing</a:t>
            </a:r>
            <a:endParaRPr lang="en-GB" dirty="0"/>
          </a:p>
          <a:p>
            <a:pPr marL="380990" indent="-380990">
              <a:buFont typeface="Arial" panose="020B0604020202020204" pitchFamily="34" charset="0"/>
              <a:buChar char="•"/>
            </a:pPr>
            <a:r>
              <a:rPr lang="en-GB" dirty="0">
                <a:ea typeface="+mn-lt"/>
                <a:cs typeface="+mn-lt"/>
              </a:rPr>
              <a:t>Workforce</a:t>
            </a:r>
          </a:p>
          <a:p>
            <a:pPr marL="380990" indent="-380990">
              <a:buFont typeface="Arial" panose="020B0604020202020204" pitchFamily="34" charset="0"/>
              <a:buChar char="•"/>
            </a:pPr>
            <a:r>
              <a:rPr lang="en-GB" dirty="0"/>
              <a:t>Integration agenda / Fuller Stocktake</a:t>
            </a:r>
          </a:p>
          <a:p>
            <a:pPr marL="380990" indent="-380990">
              <a:buFont typeface="Arial" panose="020B0604020202020204" pitchFamily="34" charset="0"/>
              <a:buChar char="•"/>
            </a:pPr>
            <a:r>
              <a:rPr lang="en-GB" dirty="0"/>
              <a:t>Hewitt Review</a:t>
            </a:r>
          </a:p>
          <a:p>
            <a:pPr marL="380990" indent="-380990">
              <a:buFont typeface="Arial" panose="020B0604020202020204" pitchFamily="34" charset="0"/>
              <a:buChar char="•"/>
            </a:pPr>
            <a:r>
              <a:rPr lang="en-GB" dirty="0"/>
              <a:t>Unrealistic targets set by Government</a:t>
            </a:r>
            <a:endParaRPr lang="en-GB" dirty="0">
              <a:cs typeface="Calibri Light"/>
            </a:endParaRPr>
          </a:p>
          <a:p>
            <a:pPr marL="380990" indent="-380990">
              <a:buFont typeface="Arial" panose="020B0604020202020204" pitchFamily="34" charset="0"/>
              <a:buChar char="•"/>
            </a:pPr>
            <a:r>
              <a:rPr lang="en-GB" dirty="0">
                <a:cs typeface="Calibri Light"/>
              </a:rPr>
              <a:t>Pandemic pressures</a:t>
            </a:r>
          </a:p>
          <a:p>
            <a:pPr marL="380990" indent="-380990">
              <a:buFont typeface="Arial" panose="020B0604020202020204" pitchFamily="34" charset="0"/>
              <a:buChar char="•"/>
            </a:pPr>
            <a:r>
              <a:rPr lang="en-GB" dirty="0"/>
              <a:t>System-wide pressures = mounting backlogs</a:t>
            </a:r>
            <a:endParaRPr lang="en-GB" dirty="0">
              <a:cs typeface="Calibri Light"/>
            </a:endParaRPr>
          </a:p>
          <a:p>
            <a:pPr marL="380990" indent="-380990">
              <a:buFont typeface="Arial" panose="020B0604020202020204" pitchFamily="34" charset="0"/>
              <a:buChar char="•"/>
            </a:pPr>
            <a:r>
              <a:rPr lang="en-GB" dirty="0">
                <a:cs typeface="Calibri Light"/>
              </a:rPr>
              <a:t>Financial pressures</a:t>
            </a:r>
          </a:p>
          <a:p>
            <a:pPr marL="380990" indent="-380990">
              <a:buFont typeface="Arial" panose="020B0604020202020204" pitchFamily="34" charset="0"/>
              <a:buChar char="•"/>
            </a:pPr>
            <a:r>
              <a:rPr lang="en-GB" dirty="0">
                <a:cs typeface="Calibri Light"/>
              </a:rPr>
              <a:t>Practitioner wellbeing</a:t>
            </a:r>
            <a:endParaRPr lang="en-GB" dirty="0"/>
          </a:p>
          <a:p>
            <a:pPr marL="380990" indent="-380990">
              <a:buFont typeface="Arial" panose="020B0604020202020204" pitchFamily="34" charset="0"/>
              <a:buChar char="•"/>
            </a:pPr>
            <a:r>
              <a:rPr lang="en-GB" dirty="0"/>
              <a:t>Negotiating a new GMS contract</a:t>
            </a:r>
          </a:p>
        </p:txBody>
      </p:sp>
      <p:pic>
        <p:nvPicPr>
          <p:cNvPr id="14" name="Picture 13">
            <a:extLst>
              <a:ext uri="{FF2B5EF4-FFF2-40B4-BE49-F238E27FC236}">
                <a16:creationId xmlns:a16="http://schemas.microsoft.com/office/drawing/2014/main" id="{30B688AA-8455-47E8-8596-0CEC7E1D929D}"/>
              </a:ext>
            </a:extLst>
          </p:cNvPr>
          <p:cNvPicPr>
            <a:picLocks noChangeAspect="1"/>
          </p:cNvPicPr>
          <p:nvPr/>
        </p:nvPicPr>
        <p:blipFill rotWithShape="1">
          <a:blip r:embed="rId2"/>
          <a:srcRect l="55429" t="10591" r="19809" b="46742"/>
          <a:stretch/>
        </p:blipFill>
        <p:spPr>
          <a:xfrm>
            <a:off x="7532539" y="682274"/>
            <a:ext cx="3018971" cy="1625601"/>
          </a:xfrm>
          <a:prstGeom prst="rect">
            <a:avLst/>
          </a:prstGeom>
        </p:spPr>
      </p:pic>
      <p:pic>
        <p:nvPicPr>
          <p:cNvPr id="9" name="Picture 8">
            <a:extLst>
              <a:ext uri="{FF2B5EF4-FFF2-40B4-BE49-F238E27FC236}">
                <a16:creationId xmlns:a16="http://schemas.microsoft.com/office/drawing/2014/main" id="{E79F3C8F-CFCF-4C67-A068-73048DCE3FE0}"/>
              </a:ext>
            </a:extLst>
          </p:cNvPr>
          <p:cNvPicPr>
            <a:picLocks noChangeAspect="1"/>
          </p:cNvPicPr>
          <p:nvPr/>
        </p:nvPicPr>
        <p:blipFill rotWithShape="1">
          <a:blip r:embed="rId3"/>
          <a:srcRect l="55651" t="7337" r="11687" b="38987"/>
          <a:stretch/>
        </p:blipFill>
        <p:spPr>
          <a:xfrm rot="420000">
            <a:off x="7750231" y="2666909"/>
            <a:ext cx="3982173" cy="2045012"/>
          </a:xfrm>
          <a:prstGeom prst="rect">
            <a:avLst/>
          </a:prstGeom>
        </p:spPr>
      </p:pic>
      <p:pic>
        <p:nvPicPr>
          <p:cNvPr id="12" name="Picture 11">
            <a:extLst>
              <a:ext uri="{FF2B5EF4-FFF2-40B4-BE49-F238E27FC236}">
                <a16:creationId xmlns:a16="http://schemas.microsoft.com/office/drawing/2014/main" id="{A9D0C24F-C8ED-4FF0-9714-2F278ECD1A12}"/>
              </a:ext>
            </a:extLst>
          </p:cNvPr>
          <p:cNvPicPr>
            <a:picLocks noChangeAspect="1"/>
          </p:cNvPicPr>
          <p:nvPr/>
        </p:nvPicPr>
        <p:blipFill rotWithShape="1">
          <a:blip r:embed="rId4"/>
          <a:srcRect l="56095" t="8076" r="22667" b="43999"/>
          <a:stretch/>
        </p:blipFill>
        <p:spPr>
          <a:xfrm rot="-240000">
            <a:off x="6895726" y="4153211"/>
            <a:ext cx="2589348" cy="1825952"/>
          </a:xfrm>
          <a:prstGeom prst="rect">
            <a:avLst/>
          </a:prstGeom>
        </p:spPr>
      </p:pic>
    </p:spTree>
    <p:extLst>
      <p:ext uri="{BB962C8B-B14F-4D97-AF65-F5344CB8AC3E}">
        <p14:creationId xmlns:p14="http://schemas.microsoft.com/office/powerpoint/2010/main" val="941666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CEA70-6EDD-4B8B-B7B1-96A6D5A6BB47}"/>
              </a:ext>
            </a:extLst>
          </p:cNvPr>
          <p:cNvSpPr>
            <a:spLocks noGrp="1"/>
          </p:cNvSpPr>
          <p:nvPr>
            <p:ph type="title"/>
          </p:nvPr>
        </p:nvSpPr>
        <p:spPr>
          <a:xfrm>
            <a:off x="517392" y="435893"/>
            <a:ext cx="9998209" cy="658424"/>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3733" dirty="0"/>
              <a:t>Workload control and safe working in general practice</a:t>
            </a:r>
          </a:p>
        </p:txBody>
      </p:sp>
      <p:sp>
        <p:nvSpPr>
          <p:cNvPr id="3" name="Content Placeholder 2">
            <a:extLst>
              <a:ext uri="{FF2B5EF4-FFF2-40B4-BE49-F238E27FC236}">
                <a16:creationId xmlns:a16="http://schemas.microsoft.com/office/drawing/2014/main" id="{2F728561-B7CC-4D4B-82BB-64BEEA597E1D}"/>
              </a:ext>
            </a:extLst>
          </p:cNvPr>
          <p:cNvSpPr>
            <a:spLocks noGrp="1"/>
          </p:cNvSpPr>
          <p:nvPr>
            <p:ph idx="1"/>
          </p:nvPr>
        </p:nvSpPr>
        <p:spPr>
          <a:xfrm>
            <a:off x="531620" y="1269246"/>
            <a:ext cx="8583353" cy="4739669"/>
          </a:xfrm>
        </p:spPr>
        <p:txBody>
          <a:bodyPr vert="horz" lIns="0" tIns="0" rIns="0" bIns="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380990" indent="-380990">
              <a:lnSpc>
                <a:spcPct val="100000"/>
              </a:lnSpc>
              <a:spcAft>
                <a:spcPts val="0"/>
              </a:spcAft>
              <a:buFont typeface="Arial" panose="020B0604020202020204" pitchFamily="34" charset="0"/>
              <a:buChar char="•"/>
            </a:pPr>
            <a:r>
              <a:rPr lang="en-GB" dirty="0"/>
              <a:t>We suggest that you think about how you manage your workload as set out </a:t>
            </a:r>
            <a:r>
              <a:rPr lang="en-GB" dirty="0">
                <a:hlinkClick r:id="rId2"/>
              </a:rPr>
              <a:t>Workload Control in General Practice </a:t>
            </a:r>
            <a:r>
              <a:rPr lang="en-GB" dirty="0"/>
              <a:t>and </a:t>
            </a:r>
            <a:r>
              <a:rPr lang="en-GB" dirty="0">
                <a:hlinkClick r:id="rId3"/>
              </a:rPr>
              <a:t>Safe working in general practice </a:t>
            </a:r>
            <a:r>
              <a:rPr lang="en-GB" dirty="0"/>
              <a:t>documents. For example, by:</a:t>
            </a:r>
          </a:p>
          <a:p>
            <a:pPr marL="380990" indent="-380990">
              <a:lnSpc>
                <a:spcPct val="100000"/>
              </a:lnSpc>
              <a:spcAft>
                <a:spcPts val="0"/>
              </a:spcAft>
              <a:buFont typeface="Arial" panose="020B0604020202020204" pitchFamily="34" charset="0"/>
              <a:buChar char="•"/>
            </a:pPr>
            <a:r>
              <a:rPr lang="en-GB" dirty="0">
                <a:latin typeface="Calibri"/>
              </a:rPr>
              <a:t>Limiting appointments and waiting lists</a:t>
            </a:r>
          </a:p>
          <a:p>
            <a:pPr marL="380990" indent="-380990">
              <a:lnSpc>
                <a:spcPct val="100000"/>
              </a:lnSpc>
              <a:spcAft>
                <a:spcPts val="0"/>
              </a:spcAft>
              <a:buFont typeface="Arial" panose="020B0604020202020204" pitchFamily="34" charset="0"/>
              <a:buChar char="•"/>
            </a:pPr>
            <a:r>
              <a:rPr lang="en-GB" dirty="0">
                <a:latin typeface="Calibri"/>
              </a:rPr>
              <a:t>Workload prioritisation</a:t>
            </a:r>
          </a:p>
          <a:p>
            <a:pPr marL="380990" indent="-380990">
              <a:lnSpc>
                <a:spcPct val="100000"/>
              </a:lnSpc>
              <a:spcAft>
                <a:spcPts val="0"/>
              </a:spcAft>
              <a:buFont typeface="Arial" panose="020B0604020202020204" pitchFamily="34" charset="0"/>
              <a:buChar char="•"/>
            </a:pPr>
            <a:r>
              <a:rPr lang="en-GB" dirty="0">
                <a:latin typeface="Calibri"/>
              </a:rPr>
              <a:t>Not undertake external un-resourced workload</a:t>
            </a:r>
          </a:p>
          <a:p>
            <a:pPr marL="380990" indent="-380990">
              <a:lnSpc>
                <a:spcPct val="100000"/>
              </a:lnSpc>
              <a:spcAft>
                <a:spcPts val="0"/>
              </a:spcAft>
              <a:buFont typeface="Arial" panose="020B0604020202020204" pitchFamily="34" charset="0"/>
              <a:buChar char="•"/>
            </a:pPr>
            <a:r>
              <a:rPr lang="en-GB" dirty="0">
                <a:latin typeface="Calibri"/>
              </a:rPr>
              <a:t>PCN DES opt-out</a:t>
            </a:r>
          </a:p>
          <a:p>
            <a:pPr marL="380990" indent="-380990">
              <a:lnSpc>
                <a:spcPct val="100000"/>
              </a:lnSpc>
              <a:spcAft>
                <a:spcPts val="0"/>
              </a:spcAft>
              <a:buFont typeface="Arial" panose="020B0604020202020204" pitchFamily="34" charset="0"/>
              <a:buChar char="•"/>
            </a:pPr>
            <a:r>
              <a:rPr lang="en-GB" dirty="0">
                <a:latin typeface="Calibri"/>
              </a:rPr>
              <a:t>Practice list closure</a:t>
            </a:r>
          </a:p>
          <a:p>
            <a:pPr marL="380990" indent="-380990">
              <a:lnSpc>
                <a:spcPct val="100000"/>
              </a:lnSpc>
              <a:spcAft>
                <a:spcPts val="0"/>
              </a:spcAft>
              <a:buFont typeface="Arial" panose="020B0604020202020204" pitchFamily="34" charset="0"/>
              <a:buChar char="•"/>
            </a:pPr>
            <a:endParaRPr lang="en-GB" dirty="0"/>
          </a:p>
          <a:p>
            <a:pPr>
              <a:lnSpc>
                <a:spcPct val="100000"/>
              </a:lnSpc>
              <a:spcAft>
                <a:spcPts val="0"/>
              </a:spcAft>
            </a:pPr>
            <a:r>
              <a:rPr lang="en-GB" dirty="0"/>
              <a:t>Our </a:t>
            </a:r>
            <a:r>
              <a:rPr lang="en-GB" dirty="0">
                <a:hlinkClick r:id="rId4"/>
              </a:rPr>
              <a:t>discussion points document </a:t>
            </a:r>
            <a:r>
              <a:rPr lang="en-GB" dirty="0"/>
              <a:t>includes a list of what practices can say no to.</a:t>
            </a:r>
          </a:p>
          <a:p>
            <a:pPr>
              <a:lnSpc>
                <a:spcPct val="100000"/>
              </a:lnSpc>
              <a:spcAft>
                <a:spcPts val="0"/>
              </a:spcAft>
            </a:pPr>
            <a:endParaRPr lang="en-GB" dirty="0"/>
          </a:p>
          <a:p>
            <a:pPr>
              <a:lnSpc>
                <a:spcPct val="100000"/>
              </a:lnSpc>
              <a:spcAft>
                <a:spcPts val="0"/>
              </a:spcAft>
            </a:pPr>
            <a:r>
              <a:rPr lang="en-GB" dirty="0"/>
              <a:t>We will continue to publish more guidance on this.</a:t>
            </a:r>
          </a:p>
          <a:p>
            <a:pPr>
              <a:lnSpc>
                <a:spcPct val="100000"/>
              </a:lnSpc>
              <a:spcAft>
                <a:spcPts val="0"/>
              </a:spcAft>
            </a:pPr>
            <a:endParaRPr lang="en-GB" sz="2400" dirty="0"/>
          </a:p>
          <a:p>
            <a:pPr marL="380990" indent="-380990">
              <a:lnSpc>
                <a:spcPct val="100000"/>
              </a:lnSpc>
              <a:spcAft>
                <a:spcPts val="0"/>
              </a:spcAft>
              <a:buFont typeface="Arial" panose="020B0604020202020204" pitchFamily="34" charset="0"/>
              <a:buChar char="•"/>
            </a:pPr>
            <a:endParaRPr lang="en-GB" sz="2400" dirty="0"/>
          </a:p>
          <a:p>
            <a:endParaRPr lang="en-GB" sz="2400" dirty="0"/>
          </a:p>
          <a:p>
            <a:r>
              <a:rPr lang="en-GB" sz="2400" dirty="0"/>
              <a:t> </a:t>
            </a:r>
          </a:p>
        </p:txBody>
      </p:sp>
      <p:sp>
        <p:nvSpPr>
          <p:cNvPr id="5" name="Slide Number Placeholder 4">
            <a:extLst>
              <a:ext uri="{FF2B5EF4-FFF2-40B4-BE49-F238E27FC236}">
                <a16:creationId xmlns:a16="http://schemas.microsoft.com/office/drawing/2014/main" id="{7F7D0FF6-6053-4BFA-B01B-33F229B07367}"/>
              </a:ext>
            </a:extLst>
          </p:cNvPr>
          <p:cNvSpPr>
            <a:spLocks noGrp="1"/>
          </p:cNvSpPr>
          <p:nvPr>
            <p:ph type="sldNum" sz="quarter" idx="4"/>
          </p:nvPr>
        </p:nvSpPr>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E4E00EF0-048C-114D-ADD5-1D5ACA69D45F}" type="slidenum">
              <a:rPr lang="en-GB" smtClean="0"/>
              <a:pPr/>
              <a:t>7</a:t>
            </a:fld>
            <a:endParaRPr lang="en-GB" dirty="0"/>
          </a:p>
        </p:txBody>
      </p:sp>
      <p:pic>
        <p:nvPicPr>
          <p:cNvPr id="6" name="Picture 5">
            <a:extLst>
              <a:ext uri="{FF2B5EF4-FFF2-40B4-BE49-F238E27FC236}">
                <a16:creationId xmlns:a16="http://schemas.microsoft.com/office/drawing/2014/main" id="{AEE72DD6-2770-4C95-9789-C21057B8A8CB}"/>
              </a:ext>
            </a:extLst>
          </p:cNvPr>
          <p:cNvPicPr>
            <a:picLocks noChangeAspect="1"/>
          </p:cNvPicPr>
          <p:nvPr/>
        </p:nvPicPr>
        <p:blipFill rotWithShape="1">
          <a:blip r:embed="rId5"/>
          <a:srcRect l="55543" t="7422" r="11805" b="3979"/>
          <a:stretch/>
        </p:blipFill>
        <p:spPr>
          <a:xfrm>
            <a:off x="8973104" y="1780827"/>
            <a:ext cx="2803204" cy="2377048"/>
          </a:xfrm>
          <a:prstGeom prst="rect">
            <a:avLst/>
          </a:prstGeom>
        </p:spPr>
      </p:pic>
      <p:pic>
        <p:nvPicPr>
          <p:cNvPr id="7" name="Picture 6">
            <a:extLst>
              <a:ext uri="{FF2B5EF4-FFF2-40B4-BE49-F238E27FC236}">
                <a16:creationId xmlns:a16="http://schemas.microsoft.com/office/drawing/2014/main" id="{950B2000-039A-47FA-B11C-6E8DC9BA07BE}"/>
              </a:ext>
            </a:extLst>
          </p:cNvPr>
          <p:cNvPicPr>
            <a:picLocks noChangeAspect="1"/>
          </p:cNvPicPr>
          <p:nvPr/>
        </p:nvPicPr>
        <p:blipFill rotWithShape="1">
          <a:blip r:embed="rId6"/>
          <a:srcRect l="62771" t="12434" r="18450" b="3980"/>
          <a:stretch/>
        </p:blipFill>
        <p:spPr>
          <a:xfrm rot="600000">
            <a:off x="9650762" y="3535957"/>
            <a:ext cx="1881372" cy="2616855"/>
          </a:xfrm>
          <a:prstGeom prst="rect">
            <a:avLst/>
          </a:prstGeom>
        </p:spPr>
      </p:pic>
    </p:spTree>
    <p:extLst>
      <p:ext uri="{BB962C8B-B14F-4D97-AF65-F5344CB8AC3E}">
        <p14:creationId xmlns:p14="http://schemas.microsoft.com/office/powerpoint/2010/main" val="1679877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86F003-9DC9-F328-5C45-E13AD3FA8571}"/>
              </a:ext>
            </a:extLst>
          </p:cNvPr>
          <p:cNvSpPr>
            <a:spLocks noGrp="1"/>
          </p:cNvSpPr>
          <p:nvPr>
            <p:ph idx="1"/>
          </p:nvPr>
        </p:nvSpPr>
        <p:spPr>
          <a:xfrm>
            <a:off x="517392" y="1803401"/>
            <a:ext cx="6976993" cy="3931241"/>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57189" indent="-457189">
              <a:buFont typeface="Arial" panose="020B0604020202020204" pitchFamily="34" charset="0"/>
              <a:buChar char="•"/>
            </a:pPr>
            <a:r>
              <a:rPr lang="en-GB" dirty="0"/>
              <a:t>Contract imposition (again)</a:t>
            </a:r>
          </a:p>
          <a:p>
            <a:pPr marL="457189" indent="-457189">
              <a:buFont typeface="Arial" panose="020B0604020202020204" pitchFamily="34" charset="0"/>
              <a:buChar char="•"/>
            </a:pPr>
            <a:r>
              <a:rPr lang="en-GB" dirty="0"/>
              <a:t>Access targets</a:t>
            </a:r>
          </a:p>
          <a:p>
            <a:pPr marL="768331" lvl="2" indent="-457189">
              <a:buFont typeface="Arial" panose="020B0604020202020204" pitchFamily="34" charset="0"/>
              <a:buChar char="•"/>
            </a:pPr>
            <a:r>
              <a:rPr lang="en-GB" dirty="0"/>
              <a:t>On the day access – assessment of need and signposting GMS regulation changes</a:t>
            </a:r>
          </a:p>
          <a:p>
            <a:pPr marL="768331" lvl="2" indent="-457189">
              <a:buFont typeface="Arial" panose="020B0604020202020204" pitchFamily="34" charset="0"/>
              <a:buChar char="•"/>
            </a:pPr>
            <a:r>
              <a:rPr lang="en-GB" dirty="0"/>
              <a:t>14 days ACC-08 </a:t>
            </a:r>
          </a:p>
          <a:p>
            <a:pPr marL="768331" lvl="2" indent="-457189">
              <a:buFont typeface="Arial" panose="020B0604020202020204" pitchFamily="34" charset="0"/>
              <a:buChar char="•"/>
            </a:pPr>
            <a:r>
              <a:rPr lang="en-GB" dirty="0"/>
              <a:t>Capacity and access Support payments £3/£1.30</a:t>
            </a:r>
          </a:p>
        </p:txBody>
      </p:sp>
      <p:sp>
        <p:nvSpPr>
          <p:cNvPr id="3" name="Title 2">
            <a:extLst>
              <a:ext uri="{FF2B5EF4-FFF2-40B4-BE49-F238E27FC236}">
                <a16:creationId xmlns:a16="http://schemas.microsoft.com/office/drawing/2014/main" id="{A7ACD950-47F9-B69E-F475-5FECB5C68DE8}"/>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But what now!?</a:t>
            </a:r>
          </a:p>
        </p:txBody>
      </p:sp>
    </p:spTree>
    <p:extLst>
      <p:ext uri="{BB962C8B-B14F-4D97-AF65-F5344CB8AC3E}">
        <p14:creationId xmlns:p14="http://schemas.microsoft.com/office/powerpoint/2010/main" val="2752991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701E8-AE1C-4234-BA45-70539344C205}"/>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t>Research underway and updated guidance</a:t>
            </a:r>
          </a:p>
        </p:txBody>
      </p:sp>
      <p:sp>
        <p:nvSpPr>
          <p:cNvPr id="3" name="Content Placeholder 2">
            <a:extLst>
              <a:ext uri="{FF2B5EF4-FFF2-40B4-BE49-F238E27FC236}">
                <a16:creationId xmlns:a16="http://schemas.microsoft.com/office/drawing/2014/main" id="{CE911BBF-73F2-4CCA-84E9-5F05737B1EA4}"/>
              </a:ext>
            </a:extLst>
          </p:cNvPr>
          <p:cNvSpPr>
            <a:spLocks noGrp="1"/>
          </p:cNvSpPr>
          <p:nvPr>
            <p:ph idx="1"/>
          </p:nvPr>
        </p:nvSpPr>
        <p:spPr>
          <a:xfrm>
            <a:off x="595875" y="1216977"/>
            <a:ext cx="9441997" cy="5205131"/>
          </a:xfrm>
        </p:spPr>
        <p:txBody>
          <a:bodyPr vert="horz" lIns="0" tIns="0" rIns="0" bIns="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2400" dirty="0"/>
              <a:t>D</a:t>
            </a:r>
            <a:r>
              <a:rPr lang="en-GB" sz="2133" dirty="0"/>
              <a:t>ata is key</a:t>
            </a:r>
          </a:p>
          <a:p>
            <a:pPr marL="380990" indent="-380990">
              <a:buChar char="•"/>
            </a:pPr>
            <a:r>
              <a:rPr lang="en-GB" sz="2133" dirty="0"/>
              <a:t>Workload –Workforce returns.</a:t>
            </a:r>
          </a:p>
          <a:p>
            <a:pPr marL="380990" indent="-380990">
              <a:buChar char="•"/>
            </a:pPr>
            <a:r>
              <a:rPr lang="en-GB" sz="2133" dirty="0"/>
              <a:t>New ways of working</a:t>
            </a:r>
          </a:p>
          <a:p>
            <a:endParaRPr lang="en-GB" sz="2133" dirty="0"/>
          </a:p>
          <a:p>
            <a:r>
              <a:rPr lang="en-GB" sz="2133" dirty="0"/>
              <a:t>Latest guidance to enable practices to manage their workload within their contract:</a:t>
            </a:r>
            <a:endParaRPr lang="en-GB" sz="3200" dirty="0"/>
          </a:p>
          <a:p>
            <a:pPr marL="380990" indent="-380990">
              <a:buFont typeface="Arial" panose="020B0604020202020204" pitchFamily="34" charset="0"/>
              <a:buChar char="•"/>
            </a:pPr>
            <a:r>
              <a:rPr lang="en-GB" sz="2133" dirty="0"/>
              <a:t>Limits on number of appointments per day/week</a:t>
            </a:r>
          </a:p>
          <a:p>
            <a:pPr marL="380990" indent="-380990">
              <a:buFont typeface="Arial" panose="020B0604020202020204" pitchFamily="34" charset="0"/>
              <a:buChar char="•"/>
            </a:pPr>
            <a:r>
              <a:rPr lang="en-GB" sz="2133" dirty="0"/>
              <a:t>Length of appointments adjusted for patient complexity</a:t>
            </a:r>
          </a:p>
          <a:p>
            <a:pPr marL="380990" indent="-380990">
              <a:buFont typeface="Arial" panose="020B0604020202020204" pitchFamily="34" charset="0"/>
              <a:buChar char="•"/>
            </a:pPr>
            <a:r>
              <a:rPr lang="en-GB" sz="2133" dirty="0"/>
              <a:t>Remote triage / remote consultations</a:t>
            </a:r>
          </a:p>
          <a:p>
            <a:pPr marL="380990" indent="-380990">
              <a:buFont typeface="Arial" panose="020B0604020202020204" pitchFamily="34" charset="0"/>
              <a:buChar char="•"/>
            </a:pPr>
            <a:r>
              <a:rPr lang="en-GB" sz="2133" dirty="0"/>
              <a:t>Clinicians in the wider practice team</a:t>
            </a:r>
          </a:p>
          <a:p>
            <a:pPr marL="380990" indent="-380990">
              <a:buFont typeface="Arial" panose="020B0604020202020204" pitchFamily="34" charset="0"/>
              <a:buChar char="•"/>
            </a:pPr>
            <a:r>
              <a:rPr lang="en-GB" sz="2133" dirty="0"/>
              <a:t>Continuity of care and patient safety</a:t>
            </a:r>
          </a:p>
          <a:p>
            <a:pPr marL="380990" indent="-380990">
              <a:buFont typeface="Arial" panose="020B0604020202020204" pitchFamily="34" charset="0"/>
              <a:buChar char="•"/>
            </a:pPr>
            <a:r>
              <a:rPr lang="en-GB" sz="2133" dirty="0"/>
              <a:t>Communication with patients</a:t>
            </a:r>
          </a:p>
          <a:p>
            <a:endParaRPr lang="en-GB" sz="1200" dirty="0"/>
          </a:p>
          <a:p>
            <a:r>
              <a:rPr lang="en-GB" sz="2133" dirty="0"/>
              <a:t>Every practice is different. Our aim is to provide tools and resources to help you manage your practice workload.</a:t>
            </a:r>
          </a:p>
          <a:p>
            <a:endParaRPr lang="en-GB" sz="2400" dirty="0"/>
          </a:p>
          <a:p>
            <a:endParaRPr lang="en-GB" sz="2400" dirty="0"/>
          </a:p>
          <a:p>
            <a:endParaRPr lang="en-GB" sz="2400" dirty="0"/>
          </a:p>
        </p:txBody>
      </p:sp>
      <p:sp>
        <p:nvSpPr>
          <p:cNvPr id="5" name="Slide Number Placeholder 4">
            <a:extLst>
              <a:ext uri="{FF2B5EF4-FFF2-40B4-BE49-F238E27FC236}">
                <a16:creationId xmlns:a16="http://schemas.microsoft.com/office/drawing/2014/main" id="{74A309A5-0AEF-4623-955F-68DF921D53CA}"/>
              </a:ext>
            </a:extLst>
          </p:cNvPr>
          <p:cNvSpPr>
            <a:spLocks noGrp="1"/>
          </p:cNvSpPr>
          <p:nvPr>
            <p:ph type="sldNum" sz="quarter" idx="4"/>
          </p:nvPr>
        </p:nvSpPr>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E4E00EF0-048C-114D-ADD5-1D5ACA69D45F}" type="slidenum">
              <a:rPr lang="en-GB" smtClean="0"/>
              <a:pPr/>
              <a:t>9</a:t>
            </a:fld>
            <a:endParaRPr lang="en-GB" dirty="0"/>
          </a:p>
        </p:txBody>
      </p:sp>
    </p:spTree>
    <p:extLst>
      <p:ext uri="{BB962C8B-B14F-4D97-AF65-F5344CB8AC3E}">
        <p14:creationId xmlns:p14="http://schemas.microsoft.com/office/powerpoint/2010/main" val="42936684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014088F2-B027-4C3D-9408-246B83C838B6}"/>
    </a:ext>
  </a:extLst>
</a:theme>
</file>

<file path=ppt/theme/theme3.xml><?xml version="1.0" encoding="utf-8"?>
<a:theme xmlns:a="http://schemas.openxmlformats.org/drawingml/2006/main" name="PowerPoint templat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4E362B91-6033-4B3B-A8F6-6759D843D269}"/>
    </a:ext>
  </a:extLst>
</a:theme>
</file>

<file path=ppt/theme/theme4.xml><?xml version="1.0" encoding="utf-8"?>
<a:theme xmlns:a="http://schemas.openxmlformats.org/drawingml/2006/main" name="BMA Theme Whit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B48BD74A-CC33-475A-82BF-B50F267D5623}"/>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C78596FC341C4D95E24B1D4C395DD2" ma:contentTypeVersion="16" ma:contentTypeDescription="Create a new document." ma:contentTypeScope="" ma:versionID="18b6bc7d93516e5f23ff4c03cf0b1707">
  <xsd:schema xmlns:xsd="http://www.w3.org/2001/XMLSchema" xmlns:xs="http://www.w3.org/2001/XMLSchema" xmlns:p="http://schemas.microsoft.com/office/2006/metadata/properties" xmlns:ns2="1d712038-1784-4f13-a2eb-637f953bc550" xmlns:ns3="8b9ca9fa-457d-4c41-9807-345a98da8c59" targetNamespace="http://schemas.microsoft.com/office/2006/metadata/properties" ma:root="true" ma:fieldsID="5641b463cf45c5fc0f5b05bf0e9cde93" ns2:_="" ns3:_="">
    <xsd:import namespace="1d712038-1784-4f13-a2eb-637f953bc550"/>
    <xsd:import namespace="8b9ca9fa-457d-4c41-9807-345a98da8c5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712038-1784-4f13-a2eb-637f953bc5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b59bd8f-f8f5-4110-9528-0aca61afe44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9ca9fa-457d-4c41-9807-345a98da8c5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2e7620-50a8-4429-baaa-11fd0724d27e}" ma:internalName="TaxCatchAll" ma:showField="CatchAllData" ma:web="8b9ca9fa-457d-4c41-9807-345a98da8c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705196-EFA7-44C9-80CD-634467421422}"/>
</file>

<file path=customXml/itemProps2.xml><?xml version="1.0" encoding="utf-8"?>
<ds:datastoreItem xmlns:ds="http://schemas.openxmlformats.org/officeDocument/2006/customXml" ds:itemID="{6B3DBF2A-8480-433F-9C77-B0CD82979D03}"/>
</file>

<file path=docProps/app.xml><?xml version="1.0" encoding="utf-8"?>
<Properties xmlns="http://schemas.openxmlformats.org/officeDocument/2006/extended-properties" xmlns:vt="http://schemas.openxmlformats.org/officeDocument/2006/docPropsVTypes">
  <Template>Ion Boardroom</Template>
  <TotalTime>366</TotalTime>
  <Words>1752</Words>
  <Application>Microsoft Office PowerPoint</Application>
  <PresentationFormat>Widescreen</PresentationFormat>
  <Paragraphs>268</Paragraphs>
  <Slides>39</Slides>
  <Notes>21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39</vt:i4>
      </vt:variant>
    </vt:vector>
  </HeadingPairs>
  <TitlesOfParts>
    <vt:vector size="51" baseType="lpstr">
      <vt:lpstr>Arial</vt:lpstr>
      <vt:lpstr>Calibri</vt:lpstr>
      <vt:lpstr>Calibri Light</vt:lpstr>
      <vt:lpstr>Century Gothic</vt:lpstr>
      <vt:lpstr>Lucida Grande</vt:lpstr>
      <vt:lpstr>Times New Roman</vt:lpstr>
      <vt:lpstr>Wingdings 3</vt:lpstr>
      <vt:lpstr>Ion Boardroom</vt:lpstr>
      <vt:lpstr>BMA Theme Blue Titles</vt:lpstr>
      <vt:lpstr>PowerPoint template</vt:lpstr>
      <vt:lpstr>BMA Theme White Titles</vt:lpstr>
      <vt:lpstr>Office Theme</vt:lpstr>
      <vt:lpstr>Safe Working in General Practice  Nottinghamshire Local Medical Committee </vt:lpstr>
      <vt:lpstr>Agenda 26.04.2023</vt:lpstr>
      <vt:lpstr>PowerPoint Presentation</vt:lpstr>
      <vt:lpstr>PowerPoint Presentation</vt:lpstr>
      <vt:lpstr> What’s next for General Practice Workforce, Workload and Wellbeing in  General Practice</vt:lpstr>
      <vt:lpstr>Policy/political context and the ’24 contract</vt:lpstr>
      <vt:lpstr>Workload control and safe working in general practice</vt:lpstr>
      <vt:lpstr>But what now!?</vt:lpstr>
      <vt:lpstr>Research underway and updated guidance</vt:lpstr>
      <vt:lpstr>Now- Safer Working in General Practice</vt:lpstr>
      <vt:lpstr>Capping appointments</vt:lpstr>
      <vt:lpstr>PowerPoint Presentation</vt:lpstr>
      <vt:lpstr>Demand/Capacity Mismatch</vt:lpstr>
      <vt:lpstr>How can we cap?</vt:lpstr>
      <vt:lpstr>Safer Working</vt:lpstr>
      <vt:lpstr>Call to Action</vt:lpstr>
      <vt:lpstr>Next steps</vt:lpstr>
      <vt:lpstr>QUESTIONS?  IDEAS? WORRIES? </vt:lpstr>
      <vt:lpstr>Case Study: Safe working in General Practice</vt:lpstr>
      <vt:lpstr>Important stuff!</vt:lpstr>
      <vt:lpstr>The practice</vt:lpstr>
      <vt:lpstr>Purpose</vt:lpstr>
      <vt:lpstr>The plan</vt:lpstr>
      <vt:lpstr>Data</vt:lpstr>
      <vt:lpstr>Data sources</vt:lpstr>
      <vt:lpstr>PowerPoint Presentation</vt:lpstr>
      <vt:lpstr>2020-2022</vt:lpstr>
      <vt:lpstr>Chronic disease management - 8605 (65.5%) </vt:lpstr>
      <vt:lpstr>What do we do?</vt:lpstr>
      <vt:lpstr>PowerPoint Presentation</vt:lpstr>
      <vt:lpstr>Workforce</vt:lpstr>
      <vt:lpstr>PowerPoint Presentation</vt:lpstr>
      <vt:lpstr>PowerPoint Presentation</vt:lpstr>
      <vt:lpstr>PowerPoint Presentation</vt:lpstr>
      <vt:lpstr>Do we use improved access schemes more?</vt:lpstr>
      <vt:lpstr>Do we use emergency services more?</vt:lpstr>
      <vt:lpstr>Prescribing</vt:lpstr>
      <vt:lpstr>Outcomes</vt:lpstr>
      <vt:lpstr>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Working in General Practice</dc:title>
  <dc:creator>Lucy Cassidy</dc:creator>
  <cp:lastModifiedBy>Lucy Cassidy</cp:lastModifiedBy>
  <cp:revision>5</cp:revision>
  <dcterms:created xsi:type="dcterms:W3CDTF">2023-04-26T16:03:44Z</dcterms:created>
  <dcterms:modified xsi:type="dcterms:W3CDTF">2023-05-10T11:05:17Z</dcterms:modified>
</cp:coreProperties>
</file>